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75" r:id="rId5"/>
  </p:sldMasterIdLst>
  <p:notesMasterIdLst>
    <p:notesMasterId r:id="rId26"/>
  </p:notesMasterIdLst>
  <p:handoutMasterIdLst>
    <p:handoutMasterId r:id="rId27"/>
  </p:handoutMasterIdLst>
  <p:sldIdLst>
    <p:sldId id="284" r:id="rId6"/>
    <p:sldId id="340" r:id="rId7"/>
    <p:sldId id="351" r:id="rId8"/>
    <p:sldId id="341" r:id="rId9"/>
    <p:sldId id="344" r:id="rId10"/>
    <p:sldId id="354" r:id="rId11"/>
    <p:sldId id="345" r:id="rId12"/>
    <p:sldId id="365" r:id="rId13"/>
    <p:sldId id="355" r:id="rId14"/>
    <p:sldId id="366" r:id="rId15"/>
    <p:sldId id="346" r:id="rId16"/>
    <p:sldId id="368" r:id="rId17"/>
    <p:sldId id="347" r:id="rId18"/>
    <p:sldId id="370" r:id="rId19"/>
    <p:sldId id="348" r:id="rId20"/>
    <p:sldId id="372" r:id="rId21"/>
    <p:sldId id="349" r:id="rId22"/>
    <p:sldId id="371" r:id="rId23"/>
    <p:sldId id="350" r:id="rId24"/>
    <p:sldId id="298" r:id="rId25"/>
  </p:sldIdLst>
  <p:sldSz cx="12192000" cy="6858000"/>
  <p:notesSz cx="6807200" cy="9939338"/>
  <p:embeddedFontLst>
    <p:embeddedFont>
      <p:font typeface="VIC" panose="00000500000000000000" pitchFamily="2" charset="0"/>
      <p:regular r:id="rId28"/>
      <p:bold r:id="rId29"/>
      <p:italic r:id="rId30"/>
      <p:boldItalic r:id="rId31"/>
    </p:embeddedFont>
    <p:embeddedFont>
      <p:font typeface="VIC SemiBold" panose="00000700000000000000" pitchFamily="2" charset="0"/>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A6CB"/>
    <a:srgbClr val="908AA3"/>
    <a:srgbClr val="100B24"/>
    <a:srgbClr val="D9D9D6"/>
    <a:srgbClr val="00264C"/>
    <a:srgbClr val="40C5BF"/>
    <a:srgbClr val="005955"/>
    <a:srgbClr val="007B4B"/>
    <a:srgbClr val="80AB9F"/>
    <a:srgbClr val="003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B0F5DC-CC09-4FF5-BF58-4E692123F253}" v="10" dt="2025-07-07T02:06:02.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97440" autoAdjust="0"/>
  </p:normalViewPr>
  <p:slideViewPr>
    <p:cSldViewPr snapToGrid="0">
      <p:cViewPr varScale="1">
        <p:scale>
          <a:sx n="102" d="100"/>
          <a:sy n="102" d="100"/>
        </p:scale>
        <p:origin x="76" y="88"/>
      </p:cViewPr>
      <p:guideLst/>
    </p:cSldViewPr>
  </p:slideViewPr>
  <p:outlineViewPr>
    <p:cViewPr>
      <p:scale>
        <a:sx n="33" d="100"/>
        <a:sy n="33" d="100"/>
      </p:scale>
      <p:origin x="0" y="-3534"/>
    </p:cViewPr>
  </p:outlineViewPr>
  <p:notesTextViewPr>
    <p:cViewPr>
      <p:scale>
        <a:sx n="3" d="2"/>
        <a:sy n="3" d="2"/>
      </p:scale>
      <p:origin x="0" y="0"/>
    </p:cViewPr>
  </p:notesTextViewPr>
  <p:notesViewPr>
    <p:cSldViewPr snapToGrid="0">
      <p:cViewPr varScale="1">
        <p:scale>
          <a:sx n="88" d="100"/>
          <a:sy n="88" d="100"/>
        </p:scale>
        <p:origin x="327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D0D6BA-BB16-4CAB-88F2-EDB3DA32984A}"/>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sz="1000">
              <a:latin typeface="VIC" panose="00000500000000000000" pitchFamily="50" charset="0"/>
            </a:endParaRPr>
          </a:p>
        </p:txBody>
      </p:sp>
      <p:sp>
        <p:nvSpPr>
          <p:cNvPr id="3" name="Date Placeholder 2">
            <a:extLst>
              <a:ext uri="{FF2B5EF4-FFF2-40B4-BE49-F238E27FC236}">
                <a16:creationId xmlns:a16="http://schemas.microsoft.com/office/drawing/2014/main" id="{ACB5A027-55D3-464B-8E50-FF7ED1199582}"/>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4C7286C0-8822-4EF4-8BBB-B4786730E3E7}" type="datetimeFigureOut">
              <a:rPr lang="en-AU" sz="1000" smtClean="0">
                <a:latin typeface="VIC" panose="00000500000000000000" pitchFamily="50" charset="0"/>
              </a:rPr>
              <a:t>7/07/2025</a:t>
            </a:fld>
            <a:endParaRPr lang="en-AU" sz="1000">
              <a:latin typeface="VIC" panose="00000500000000000000" pitchFamily="50" charset="0"/>
            </a:endParaRPr>
          </a:p>
        </p:txBody>
      </p:sp>
      <p:sp>
        <p:nvSpPr>
          <p:cNvPr id="4" name="Footer Placeholder 3">
            <a:extLst>
              <a:ext uri="{FF2B5EF4-FFF2-40B4-BE49-F238E27FC236}">
                <a16:creationId xmlns:a16="http://schemas.microsoft.com/office/drawing/2014/main" id="{88B63645-5283-40BE-BBCE-5AB0E2BC5873}"/>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sz="1000">
              <a:latin typeface="VIC" panose="00000500000000000000" pitchFamily="50" charset="0"/>
            </a:endParaRPr>
          </a:p>
        </p:txBody>
      </p:sp>
      <p:sp>
        <p:nvSpPr>
          <p:cNvPr id="5" name="Slide Number Placeholder 4">
            <a:extLst>
              <a:ext uri="{FF2B5EF4-FFF2-40B4-BE49-F238E27FC236}">
                <a16:creationId xmlns:a16="http://schemas.microsoft.com/office/drawing/2014/main" id="{2023CF5F-75C1-4863-BD72-D238141D32F6}"/>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27F7D0E9-8584-43DE-8407-D6037F4ACE16}" type="slidenum">
              <a:rPr lang="en-AU" sz="1000" smtClean="0">
                <a:latin typeface="VIC" panose="00000500000000000000" pitchFamily="50" charset="0"/>
              </a:rPr>
              <a:t>‹#›</a:t>
            </a:fld>
            <a:endParaRPr lang="en-AU" sz="1000">
              <a:latin typeface="VIC" panose="00000500000000000000" pitchFamily="50" charset="0"/>
            </a:endParaRPr>
          </a:p>
        </p:txBody>
      </p:sp>
    </p:spTree>
    <p:extLst>
      <p:ext uri="{BB962C8B-B14F-4D97-AF65-F5344CB8AC3E}">
        <p14:creationId xmlns:p14="http://schemas.microsoft.com/office/powerpoint/2010/main" val="136412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atin typeface="VIC" panose="00000500000000000000" pitchFamily="50" charset="0"/>
              </a:defRPr>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atin typeface="VIC" panose="00000500000000000000" pitchFamily="50" charset="0"/>
              </a:defRPr>
            </a:lvl1pPr>
          </a:lstStyle>
          <a:p>
            <a:fld id="{8ACA2593-6C6B-4863-92FF-CB38C695B71E}" type="datetimeFigureOut">
              <a:rPr lang="en-AU" smtClean="0"/>
              <a:pPr/>
              <a:t>7/07/2025</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VIC" panose="00000500000000000000" pitchFamily="50" charset="0"/>
              </a:defRPr>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VIC" panose="00000500000000000000" pitchFamily="50" charset="0"/>
              </a:defRPr>
            </a:lvl1pPr>
          </a:lstStyle>
          <a:p>
            <a:fld id="{50C044D7-66D8-4C3D-AF0A-6578452FBC10}" type="slidenum">
              <a:rPr lang="en-AU" smtClean="0"/>
              <a:pPr/>
              <a:t>‹#›</a:t>
            </a:fld>
            <a:endParaRPr lang="en-AU"/>
          </a:p>
        </p:txBody>
      </p:sp>
    </p:spTree>
    <p:extLst>
      <p:ext uri="{BB962C8B-B14F-4D97-AF65-F5344CB8AC3E}">
        <p14:creationId xmlns:p14="http://schemas.microsoft.com/office/powerpoint/2010/main" val="233043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IC" panose="00000500000000000000" pitchFamily="50"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20000"/>
              </a:lnSpc>
              <a:spcAft>
                <a:spcPts val="750"/>
              </a:spcAft>
              <a:buFont typeface="Symbol" panose="05050102010706020507" pitchFamily="18" charset="2"/>
              <a:buNone/>
            </a:pPr>
            <a:endParaRPr lang="en-AU" sz="1800">
              <a:solidFill>
                <a:srgbClr val="000000"/>
              </a:solidFill>
              <a:effectLst/>
              <a:highlight>
                <a:srgbClr val="FFFFFF"/>
              </a:highlight>
              <a:latin typeface="VIC" panose="00000500000000000000" pitchFamily="2"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C044D7-66D8-4C3D-AF0A-6578452FBC10}" type="slidenum">
              <a:rPr lang="en-AU" smtClean="0"/>
              <a:pPr/>
              <a:t>8</a:t>
            </a:fld>
            <a:endParaRPr lang="en-AU"/>
          </a:p>
        </p:txBody>
      </p:sp>
    </p:spTree>
    <p:extLst>
      <p:ext uri="{BB962C8B-B14F-4D97-AF65-F5344CB8AC3E}">
        <p14:creationId xmlns:p14="http://schemas.microsoft.com/office/powerpoint/2010/main" val="3574008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20000"/>
              </a:lnSpc>
              <a:spcAft>
                <a:spcPts val="750"/>
              </a:spcAft>
              <a:buFont typeface="Symbol" panose="05050102010706020507" pitchFamily="18" charset="2"/>
              <a:buNone/>
            </a:pPr>
            <a:endParaRPr lang="en-AU" sz="1800">
              <a:solidFill>
                <a:srgbClr val="000000"/>
              </a:solidFill>
              <a:effectLst/>
              <a:highlight>
                <a:srgbClr val="FFFFFF"/>
              </a:highlight>
              <a:latin typeface="VIC" panose="00000500000000000000" pitchFamily="2"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C044D7-66D8-4C3D-AF0A-6578452FBC10}" type="slidenum">
              <a:rPr lang="en-AU" smtClean="0"/>
              <a:pPr/>
              <a:t>10</a:t>
            </a:fld>
            <a:endParaRPr lang="en-AU"/>
          </a:p>
        </p:txBody>
      </p:sp>
    </p:spTree>
    <p:extLst>
      <p:ext uri="{BB962C8B-B14F-4D97-AF65-F5344CB8AC3E}">
        <p14:creationId xmlns:p14="http://schemas.microsoft.com/office/powerpoint/2010/main" val="174279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20000"/>
              </a:lnSpc>
              <a:spcAft>
                <a:spcPts val="750"/>
              </a:spcAft>
              <a:buFont typeface="Symbol" panose="05050102010706020507" pitchFamily="18" charset="2"/>
              <a:buNone/>
            </a:pPr>
            <a:endParaRPr lang="en-AU" sz="1800">
              <a:solidFill>
                <a:srgbClr val="000000"/>
              </a:solidFill>
              <a:effectLst/>
              <a:highlight>
                <a:srgbClr val="FFFFFF"/>
              </a:highlight>
              <a:latin typeface="VIC" panose="00000500000000000000" pitchFamily="2"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C044D7-66D8-4C3D-AF0A-6578452FBC10}" type="slidenum">
              <a:rPr lang="en-AU" smtClean="0"/>
              <a:pPr/>
              <a:t>12</a:t>
            </a:fld>
            <a:endParaRPr lang="en-AU"/>
          </a:p>
        </p:txBody>
      </p:sp>
    </p:spTree>
    <p:extLst>
      <p:ext uri="{BB962C8B-B14F-4D97-AF65-F5344CB8AC3E}">
        <p14:creationId xmlns:p14="http://schemas.microsoft.com/office/powerpoint/2010/main" val="1549754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20000"/>
              </a:lnSpc>
              <a:spcAft>
                <a:spcPts val="750"/>
              </a:spcAft>
              <a:buFont typeface="Symbol" panose="05050102010706020507" pitchFamily="18" charset="2"/>
              <a:buNone/>
            </a:pPr>
            <a:endParaRPr lang="en-AU" sz="1800">
              <a:solidFill>
                <a:srgbClr val="000000"/>
              </a:solidFill>
              <a:effectLst/>
              <a:highlight>
                <a:srgbClr val="FFFFFF"/>
              </a:highlight>
              <a:latin typeface="VIC" panose="00000500000000000000" pitchFamily="2"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C044D7-66D8-4C3D-AF0A-6578452FBC10}" type="slidenum">
              <a:rPr lang="en-AU" smtClean="0"/>
              <a:pPr/>
              <a:t>14</a:t>
            </a:fld>
            <a:endParaRPr lang="en-AU"/>
          </a:p>
        </p:txBody>
      </p:sp>
    </p:spTree>
    <p:extLst>
      <p:ext uri="{BB962C8B-B14F-4D97-AF65-F5344CB8AC3E}">
        <p14:creationId xmlns:p14="http://schemas.microsoft.com/office/powerpoint/2010/main" val="1905177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20000"/>
              </a:lnSpc>
              <a:spcAft>
                <a:spcPts val="750"/>
              </a:spcAft>
              <a:buFont typeface="Symbol" panose="05050102010706020507" pitchFamily="18" charset="2"/>
              <a:buNone/>
            </a:pPr>
            <a:endParaRPr lang="en-AU" sz="1800">
              <a:solidFill>
                <a:srgbClr val="000000"/>
              </a:solidFill>
              <a:effectLst/>
              <a:highlight>
                <a:srgbClr val="FFFFFF"/>
              </a:highlight>
              <a:latin typeface="VIC" panose="00000500000000000000" pitchFamily="2"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C044D7-66D8-4C3D-AF0A-6578452FBC10}" type="slidenum">
              <a:rPr lang="en-AU" smtClean="0"/>
              <a:pPr/>
              <a:t>16</a:t>
            </a:fld>
            <a:endParaRPr lang="en-AU"/>
          </a:p>
        </p:txBody>
      </p:sp>
    </p:spTree>
    <p:extLst>
      <p:ext uri="{BB962C8B-B14F-4D97-AF65-F5344CB8AC3E}">
        <p14:creationId xmlns:p14="http://schemas.microsoft.com/office/powerpoint/2010/main" val="3866759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8D5AB2-D9FD-4F9A-A8C6-244DCBBB4917}"/>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a:extLst>
              <a:ext uri="{FF2B5EF4-FFF2-40B4-BE49-F238E27FC236}">
                <a16:creationId xmlns:a16="http://schemas.microsoft.com/office/drawing/2014/main" id="{F9DFAAA9-C447-4070-B34A-3E20A966884C}"/>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tx2"/>
                </a:solidFill>
                <a:latin typeface="+mj-lt"/>
              </a:defRPr>
            </a:lvl1pPr>
          </a:lstStyle>
          <a:p>
            <a:r>
              <a:rPr lang="en-US" dirty="0"/>
              <a:t>Document title</a:t>
            </a:r>
            <a:endParaRPr lang="en-AU" dirty="0"/>
          </a:p>
        </p:txBody>
      </p:sp>
      <p:sp>
        <p:nvSpPr>
          <p:cNvPr id="8" name="Text Placeholder 2">
            <a:extLst>
              <a:ext uri="{FF2B5EF4-FFF2-40B4-BE49-F238E27FC236}">
                <a16:creationId xmlns:a16="http://schemas.microsoft.com/office/drawing/2014/main" id="{A7C8D9BA-BCFA-4C10-8065-8D1D27D9F55C}"/>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Document subtitle / branch / presenters</a:t>
            </a:r>
          </a:p>
        </p:txBody>
      </p:sp>
      <p:pic>
        <p:nvPicPr>
          <p:cNvPr id="9" name="Picture 8">
            <a:extLst>
              <a:ext uri="{FF2B5EF4-FFF2-40B4-BE49-F238E27FC236}">
                <a16:creationId xmlns:a16="http://schemas.microsoft.com/office/drawing/2014/main" id="{7039E811-3118-482A-9FB7-2C91E7E06272}"/>
              </a:ext>
              <a:ext uri="{C183D7F6-B498-43B3-948B-1728B52AA6E4}">
                <adec:decorative xmlns:adec="http://schemas.microsoft.com/office/drawing/2017/decorative" val="1"/>
              </a:ext>
            </a:extLst>
          </p:cNvPr>
          <p:cNvPicPr>
            <a:picLocks noChangeAspect="1"/>
          </p:cNvPicPr>
          <p:nvPr userDrawn="1"/>
        </p:nvPicPr>
        <p:blipFill rotWithShape="1">
          <a:blip r:embed="rId2" cstate="hqprint">
            <a:alphaModFix amt="15000"/>
            <a:extLst>
              <a:ext uri="{28A0092B-C50C-407E-A947-70E740481C1C}">
                <a14:useLocalDpi xmlns:a14="http://schemas.microsoft.com/office/drawing/2010/main"/>
              </a:ext>
            </a:extLst>
          </a:blip>
          <a:srcRect/>
          <a:stretch/>
        </p:blipFill>
        <p:spPr>
          <a:xfrm rot="10800000">
            <a:off x="9526772" y="-7"/>
            <a:ext cx="2674036" cy="5444432"/>
          </a:xfrm>
          <a:prstGeom prst="rect">
            <a:avLst/>
          </a:prstGeom>
        </p:spPr>
      </p:pic>
      <p:cxnSp>
        <p:nvCxnSpPr>
          <p:cNvPr id="5" name="Straight Connector 4">
            <a:extLst>
              <a:ext uri="{FF2B5EF4-FFF2-40B4-BE49-F238E27FC236}">
                <a16:creationId xmlns:a16="http://schemas.microsoft.com/office/drawing/2014/main" id="{1F03B934-896E-47C6-97B8-4C053AF462E8}"/>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Victorian Public Sector Commission logo">
            <a:extLst>
              <a:ext uri="{FF2B5EF4-FFF2-40B4-BE49-F238E27FC236}">
                <a16:creationId xmlns:a16="http://schemas.microsoft.com/office/drawing/2014/main" id="{21E5F060-C014-4FDE-902C-54D446EF0C4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021503" y="5591959"/>
            <a:ext cx="2704041" cy="1352831"/>
          </a:xfrm>
          <a:prstGeom prst="rect">
            <a:avLst/>
          </a:prstGeom>
        </p:spPr>
      </p:pic>
      <p:pic>
        <p:nvPicPr>
          <p:cNvPr id="6" name="Picture 5" descr="Victorian State Government logo">
            <a:extLst>
              <a:ext uri="{FF2B5EF4-FFF2-40B4-BE49-F238E27FC236}">
                <a16:creationId xmlns:a16="http://schemas.microsoft.com/office/drawing/2014/main" id="{232C7FC6-2E49-4BF1-8A56-F03F1268D11B}"/>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10452641" y="5623781"/>
            <a:ext cx="1466683" cy="1133962"/>
          </a:xfrm>
          <a:prstGeom prst="rect">
            <a:avLst/>
          </a:prstGeom>
        </p:spPr>
      </p:pic>
    </p:spTree>
    <p:extLst>
      <p:ext uri="{BB962C8B-B14F-4D97-AF65-F5344CB8AC3E}">
        <p14:creationId xmlns:p14="http://schemas.microsoft.com/office/powerpoint/2010/main" val="2213053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three colum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9" y="1884067"/>
            <a:ext cx="35568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Slide Number Placeholder 5">
            <a:extLst>
              <a:ext uri="{FF2B5EF4-FFF2-40B4-BE49-F238E27FC236}">
                <a16:creationId xmlns:a16="http://schemas.microsoft.com/office/drawing/2014/main" id="{3EA12EE8-3D05-4ADD-A04D-0D4A57AD2135}"/>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357397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two column lef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8" y="1884067"/>
            <a:ext cx="74232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7" name="Slide Number Placeholder 5">
            <a:extLst>
              <a:ext uri="{FF2B5EF4-FFF2-40B4-BE49-F238E27FC236}">
                <a16:creationId xmlns:a16="http://schemas.microsoft.com/office/drawing/2014/main" id="{7AE0F37E-C2B8-4827-B4AD-E189C6F212D4}"/>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851255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two column righ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74232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Slide Number Placeholder 5">
            <a:extLst>
              <a:ext uri="{FF2B5EF4-FFF2-40B4-BE49-F238E27FC236}">
                <a16:creationId xmlns:a16="http://schemas.microsoft.com/office/drawing/2014/main" id="{7D8DE552-F12D-4F2E-A5AE-39BD32F778CA}"/>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1371328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heading content one column">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2893925"/>
            <a:ext cx="11304000" cy="3486113"/>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Slide Number Placeholder 5">
            <a:extLst>
              <a:ext uri="{FF2B5EF4-FFF2-40B4-BE49-F238E27FC236}">
                <a16:creationId xmlns:a16="http://schemas.microsoft.com/office/drawing/2014/main" id="{38973A64-67FD-4CF1-8FAA-527DCF74CC9E}"/>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573804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2893925"/>
            <a:ext cx="5491875" cy="3486113"/>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2893925"/>
            <a:ext cx="5500597" cy="3486113"/>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7" name="Slide Number Placeholder 5">
            <a:extLst>
              <a:ext uri="{FF2B5EF4-FFF2-40B4-BE49-F238E27FC236}">
                <a16:creationId xmlns:a16="http://schemas.microsoft.com/office/drawing/2014/main" id="{293D6A9D-E5AC-4CF9-AE3F-124302752969}"/>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4199694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heading content three column">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3556800"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2894400"/>
            <a:ext cx="3565523"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Slide Number Placeholder 5">
            <a:extLst>
              <a:ext uri="{FF2B5EF4-FFF2-40B4-BE49-F238E27FC236}">
                <a16:creationId xmlns:a16="http://schemas.microsoft.com/office/drawing/2014/main" id="{1B0D48FE-E22B-44CB-B6FA-2C813D63AE42}"/>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261269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lef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7434998"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Slide Number Placeholder 5">
            <a:extLst>
              <a:ext uri="{FF2B5EF4-FFF2-40B4-BE49-F238E27FC236}">
                <a16:creationId xmlns:a16="http://schemas.microsoft.com/office/drawing/2014/main" id="{D43A9A98-E504-48BF-BF86-A5BD32AC0D2E}"/>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805670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righ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7423200"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2894400"/>
            <a:ext cx="3565523"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Slide Number Placeholder 5">
            <a:extLst>
              <a:ext uri="{FF2B5EF4-FFF2-40B4-BE49-F238E27FC236}">
                <a16:creationId xmlns:a16="http://schemas.microsoft.com/office/drawing/2014/main" id="{54CC4E7A-680C-483B-9E41-73A3B9B703AF}"/>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09216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content on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1884067"/>
            <a:ext cx="113040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5" name="Slide Number Placeholder 5">
            <a:extLst>
              <a:ext uri="{FF2B5EF4-FFF2-40B4-BE49-F238E27FC236}">
                <a16:creationId xmlns:a16="http://schemas.microsoft.com/office/drawing/2014/main" id="{0B6F8E93-E182-458F-ACCF-5973ADFA18CC}"/>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72584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content two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4495971"/>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500597" cy="4495971"/>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Slide Number Placeholder 5">
            <a:extLst>
              <a:ext uri="{FF2B5EF4-FFF2-40B4-BE49-F238E27FC236}">
                <a16:creationId xmlns:a16="http://schemas.microsoft.com/office/drawing/2014/main" id="{016AA875-BDC3-4975-B59D-37448F91CD5B}"/>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9370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DAF9F8-15B4-4CEC-A912-965414E70702}"/>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7CC37A9D-E641-40C8-A130-D07F4793D9A5}"/>
              </a:ext>
              <a:ext uri="{C183D7F6-B498-43B3-948B-1728B52AA6E4}">
                <adec:decorative xmlns:adec="http://schemas.microsoft.com/office/drawing/2017/decorative" val="1"/>
              </a:ext>
            </a:extLst>
          </p:cNvPr>
          <p:cNvSpPr/>
          <p:nvPr userDrawn="1"/>
        </p:nvSpPr>
        <p:spPr>
          <a:xfrm>
            <a:off x="0" y="5393213"/>
            <a:ext cx="12192000" cy="1464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p>
        </p:txBody>
      </p:sp>
      <p:sp>
        <p:nvSpPr>
          <p:cNvPr id="11" name="Title 1">
            <a:extLst>
              <a:ext uri="{FF2B5EF4-FFF2-40B4-BE49-F238E27FC236}">
                <a16:creationId xmlns:a16="http://schemas.microsoft.com/office/drawing/2014/main" id="{451E51DA-8BF2-45DA-BFDD-719397C1162F}"/>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bg1"/>
                </a:solidFill>
                <a:latin typeface="+mj-lt"/>
              </a:defRPr>
            </a:lvl1pPr>
          </a:lstStyle>
          <a:p>
            <a:r>
              <a:rPr lang="en-US" dirty="0"/>
              <a:t>Document title</a:t>
            </a:r>
            <a:endParaRPr lang="en-AU" dirty="0"/>
          </a:p>
        </p:txBody>
      </p:sp>
      <p:sp>
        <p:nvSpPr>
          <p:cNvPr id="8" name="Text Placeholder 2">
            <a:extLst>
              <a:ext uri="{FF2B5EF4-FFF2-40B4-BE49-F238E27FC236}">
                <a16:creationId xmlns:a16="http://schemas.microsoft.com/office/drawing/2014/main" id="{CFACD082-C9ED-4E8A-A942-D3D9E958B7F1}"/>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Document subtitle / branch / presenters</a:t>
            </a:r>
          </a:p>
        </p:txBody>
      </p:sp>
      <p:pic>
        <p:nvPicPr>
          <p:cNvPr id="6" name="Picture 5">
            <a:extLst>
              <a:ext uri="{FF2B5EF4-FFF2-40B4-BE49-F238E27FC236}">
                <a16:creationId xmlns:a16="http://schemas.microsoft.com/office/drawing/2014/main" id="{DA188545-06F8-4505-8F32-77F0BDB6B993}"/>
              </a:ext>
              <a:ext uri="{C183D7F6-B498-43B3-948B-1728B52AA6E4}">
                <adec:decorative xmlns:adec="http://schemas.microsoft.com/office/drawing/2017/decorative" val="1"/>
              </a:ext>
            </a:extLst>
          </p:cNvPr>
          <p:cNvPicPr>
            <a:picLocks noChangeAspect="1"/>
          </p:cNvPicPr>
          <p:nvPr userDrawn="1"/>
        </p:nvPicPr>
        <p:blipFill rotWithShape="1">
          <a:blip r:embed="rId2" cstate="hqprint">
            <a:alphaModFix amt="20000"/>
            <a:extLst>
              <a:ext uri="{28A0092B-C50C-407E-A947-70E740481C1C}">
                <a14:useLocalDpi xmlns:a14="http://schemas.microsoft.com/office/drawing/2010/main"/>
              </a:ext>
            </a:extLst>
          </a:blip>
          <a:srcRect/>
          <a:stretch/>
        </p:blipFill>
        <p:spPr>
          <a:xfrm rot="10800000">
            <a:off x="9386463" y="-2"/>
            <a:ext cx="2805537" cy="5537515"/>
          </a:xfrm>
          <a:prstGeom prst="rect">
            <a:avLst/>
          </a:prstGeom>
        </p:spPr>
      </p:pic>
      <p:cxnSp>
        <p:nvCxnSpPr>
          <p:cNvPr id="5" name="Straight Connector 4">
            <a:extLst>
              <a:ext uri="{FF2B5EF4-FFF2-40B4-BE49-F238E27FC236}">
                <a16:creationId xmlns:a16="http://schemas.microsoft.com/office/drawing/2014/main" id="{3CEDA7ED-479F-471C-AAF0-4DD059644FCB}"/>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descr="Victorian Public Sector Commission logo">
            <a:extLst>
              <a:ext uri="{FF2B5EF4-FFF2-40B4-BE49-F238E27FC236}">
                <a16:creationId xmlns:a16="http://schemas.microsoft.com/office/drawing/2014/main" id="{4A78CA93-D021-4AEE-8121-6C149C9A424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021503" y="5591959"/>
            <a:ext cx="2704041" cy="1352831"/>
          </a:xfrm>
          <a:prstGeom prst="rect">
            <a:avLst/>
          </a:prstGeom>
        </p:spPr>
      </p:pic>
      <p:pic>
        <p:nvPicPr>
          <p:cNvPr id="10" name="Picture 9" descr="Victorian State Government logo">
            <a:extLst>
              <a:ext uri="{FF2B5EF4-FFF2-40B4-BE49-F238E27FC236}">
                <a16:creationId xmlns:a16="http://schemas.microsoft.com/office/drawing/2014/main" id="{E1A3141A-ACD0-4A92-A36B-FA52D8601E94}"/>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10452641" y="5623781"/>
            <a:ext cx="1466683" cy="1133962"/>
          </a:xfrm>
          <a:prstGeom prst="rect">
            <a:avLst/>
          </a:prstGeom>
        </p:spPr>
      </p:pic>
    </p:spTree>
    <p:extLst>
      <p:ext uri="{BB962C8B-B14F-4D97-AF65-F5344CB8AC3E}">
        <p14:creationId xmlns:p14="http://schemas.microsoft.com/office/powerpoint/2010/main" val="86802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content three column">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1884066"/>
            <a:ext cx="3565523"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Slide Number Placeholder 5">
            <a:extLst>
              <a:ext uri="{FF2B5EF4-FFF2-40B4-BE49-F238E27FC236}">
                <a16:creationId xmlns:a16="http://schemas.microsoft.com/office/drawing/2014/main" id="{DAC222A4-B4AF-4E06-AEB3-7E1955C86154}"/>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3259253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ing content two column lef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B861301E-BD17-46B0-AEBC-1FBE99F03B51}"/>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34998"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Slide Number Placeholder 5">
            <a:extLst>
              <a:ext uri="{FF2B5EF4-FFF2-40B4-BE49-F238E27FC236}">
                <a16:creationId xmlns:a16="http://schemas.microsoft.com/office/drawing/2014/main" id="{4C62C99D-6501-4F04-A752-44788B0C45AB}"/>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1392058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ing content two column righ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10E09C2-07D6-4527-8D15-CFE04D0F28ED}"/>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7423200"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1884066"/>
            <a:ext cx="3565523"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Slide Number Placeholder 5">
            <a:extLst>
              <a:ext uri="{FF2B5EF4-FFF2-40B4-BE49-F238E27FC236}">
                <a16:creationId xmlns:a16="http://schemas.microsoft.com/office/drawing/2014/main" id="{C02EB9ED-F645-4123-9EFD-F8EF450AE6C3}"/>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1002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ing content two column two row">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Content Placeholder 2">
            <a:extLst>
              <a:ext uri="{FF2B5EF4-FFF2-40B4-BE49-F238E27FC236}">
                <a16:creationId xmlns:a16="http://schemas.microsoft.com/office/drawing/2014/main" id="{59CD7F1C-3FE3-44F0-932D-E741F18E3CA3}"/>
              </a:ext>
            </a:extLst>
          </p:cNvPr>
          <p:cNvSpPr>
            <a:spLocks noGrp="1"/>
          </p:cNvSpPr>
          <p:nvPr>
            <p:ph idx="13" hasCustomPrompt="1"/>
          </p:nvPr>
        </p:nvSpPr>
        <p:spPr>
          <a:xfrm>
            <a:off x="448125" y="4240800"/>
            <a:ext cx="5491875"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491875"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7" name="Content Placeholder 2">
            <a:extLst>
              <a:ext uri="{FF2B5EF4-FFF2-40B4-BE49-F238E27FC236}">
                <a16:creationId xmlns:a16="http://schemas.microsoft.com/office/drawing/2014/main" id="{AC1B3280-64A0-4DAF-B1C1-11E1CBB63F85}"/>
              </a:ext>
            </a:extLst>
          </p:cNvPr>
          <p:cNvSpPr>
            <a:spLocks noGrp="1"/>
          </p:cNvSpPr>
          <p:nvPr>
            <p:ph idx="14" hasCustomPrompt="1"/>
          </p:nvPr>
        </p:nvSpPr>
        <p:spPr>
          <a:xfrm>
            <a:off x="6252000" y="4240800"/>
            <a:ext cx="5500597"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Slide Number Placeholder 5">
            <a:extLst>
              <a:ext uri="{FF2B5EF4-FFF2-40B4-BE49-F238E27FC236}">
                <a16:creationId xmlns:a16="http://schemas.microsoft.com/office/drawing/2014/main" id="{EE5C99FB-7361-4445-9813-92AEE68256A1}"/>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910503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ing content three column left two row">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Slide Number Placeholder 5">
            <a:extLst>
              <a:ext uri="{FF2B5EF4-FFF2-40B4-BE49-F238E27FC236}">
                <a16:creationId xmlns:a16="http://schemas.microsoft.com/office/drawing/2014/main" id="{52A51134-F608-4E3D-81EE-058C90533849}"/>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3807661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ing content three column right two row">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1884065"/>
            <a:ext cx="3565523" cy="4516023"/>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4" name="Slide Number Placeholder 5">
            <a:extLst>
              <a:ext uri="{FF2B5EF4-FFF2-40B4-BE49-F238E27FC236}">
                <a16:creationId xmlns:a16="http://schemas.microsoft.com/office/drawing/2014/main" id="{09B18D44-386B-418E-A6BC-CB5F31EBBD26}"/>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686947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ing content three column three row">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5" name="Slide Number Placeholder 5">
            <a:extLst>
              <a:ext uri="{FF2B5EF4-FFF2-40B4-BE49-F238E27FC236}">
                <a16:creationId xmlns:a16="http://schemas.microsoft.com/office/drawing/2014/main" id="{00F79568-C9BB-46E7-B0D9-F3E5A4BA1ABB}"/>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3246732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ings content two colum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006DCB42-E469-4824-AAC3-339D2A716635}"/>
              </a:ext>
            </a:extLst>
          </p:cNvPr>
          <p:cNvSpPr>
            <a:spLocks noGrp="1"/>
          </p:cNvSpPr>
          <p:nvPr>
            <p:ph type="body" idx="1" hasCustomPrompt="1"/>
          </p:nvPr>
        </p:nvSpPr>
        <p:spPr>
          <a:xfrm>
            <a:off x="448125" y="817200"/>
            <a:ext cx="5491875"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11" name="Content Placeholder 2">
            <a:extLst>
              <a:ext uri="{FF2B5EF4-FFF2-40B4-BE49-F238E27FC236}">
                <a16:creationId xmlns:a16="http://schemas.microsoft.com/office/drawing/2014/main" id="{B104E966-1AA1-4771-8AC8-615981604009}"/>
              </a:ext>
            </a:extLst>
          </p:cNvPr>
          <p:cNvSpPr>
            <a:spLocks noGrp="1"/>
          </p:cNvSpPr>
          <p:nvPr>
            <p:ph idx="1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5" name="Text Placeholder 2">
            <a:extLst>
              <a:ext uri="{FF2B5EF4-FFF2-40B4-BE49-F238E27FC236}">
                <a16:creationId xmlns:a16="http://schemas.microsoft.com/office/drawing/2014/main" id="{184819B8-8BC7-4CFD-9BEF-1C4DE7860FA3}"/>
              </a:ext>
            </a:extLst>
          </p:cNvPr>
          <p:cNvSpPr>
            <a:spLocks noGrp="1"/>
          </p:cNvSpPr>
          <p:nvPr>
            <p:ph type="body" idx="13" hasCustomPrompt="1"/>
          </p:nvPr>
        </p:nvSpPr>
        <p:spPr>
          <a:xfrm>
            <a:off x="6252000" y="817200"/>
            <a:ext cx="5491875"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14" name="Content Placeholder 2">
            <a:extLst>
              <a:ext uri="{FF2B5EF4-FFF2-40B4-BE49-F238E27FC236}">
                <a16:creationId xmlns:a16="http://schemas.microsoft.com/office/drawing/2014/main" id="{836A963D-1AF0-41C4-A699-9AE5C7D28652}"/>
              </a:ext>
            </a:extLst>
          </p:cNvPr>
          <p:cNvSpPr>
            <a:spLocks noGrp="1"/>
          </p:cNvSpPr>
          <p:nvPr>
            <p:ph idx="12" hasCustomPrompt="1"/>
          </p:nvPr>
        </p:nvSpPr>
        <p:spPr>
          <a:xfrm>
            <a:off x="6252000" y="1884067"/>
            <a:ext cx="5500597"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7" name="Slide Number Placeholder 5">
            <a:extLst>
              <a:ext uri="{FF2B5EF4-FFF2-40B4-BE49-F238E27FC236}">
                <a16:creationId xmlns:a16="http://schemas.microsoft.com/office/drawing/2014/main" id="{DF3209BE-195C-406B-8E2E-8849138C79B9}"/>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1883574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ings content thre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3556800"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35568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2800"/>
            <a:ext cx="3556800"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1882800"/>
            <a:ext cx="3565523"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Slide Number Placeholder 5">
            <a:extLst>
              <a:ext uri="{FF2B5EF4-FFF2-40B4-BE49-F238E27FC236}">
                <a16:creationId xmlns:a16="http://schemas.microsoft.com/office/drawing/2014/main" id="{5001CFBB-BC5C-42CB-B895-C4A1A0230542}"/>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3141696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ings content two column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74232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34998"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Slide Number Placeholder 5">
            <a:extLst>
              <a:ext uri="{FF2B5EF4-FFF2-40B4-BE49-F238E27FC236}">
                <a16:creationId xmlns:a16="http://schemas.microsoft.com/office/drawing/2014/main" id="{5DF8BEEC-B5C2-4CA3-BDA1-301BDEF17EF7}"/>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95585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0FAD4-1585-47D8-940C-9DF8AAEE747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Picture Placeholder 10">
            <a:extLst>
              <a:ext uri="{FF2B5EF4-FFF2-40B4-BE49-F238E27FC236}">
                <a16:creationId xmlns:a16="http://schemas.microsoft.com/office/drawing/2014/main" id="{80319712-10C1-4247-9F11-036E392F35CC}"/>
              </a:ext>
            </a:extLst>
          </p:cNvPr>
          <p:cNvSpPr>
            <a:spLocks noGrp="1"/>
          </p:cNvSpPr>
          <p:nvPr>
            <p:ph type="pic" sz="quarter" idx="10" hasCustomPrompt="1"/>
          </p:nvPr>
        </p:nvSpPr>
        <p:spPr>
          <a:xfrm>
            <a:off x="447525" y="331788"/>
            <a:ext cx="11304738" cy="5069196"/>
          </a:xfrm>
        </p:spPr>
        <p:txBody>
          <a:bodyPr anchor="ctr" anchorCtr="0"/>
          <a:lstStyle>
            <a:lvl1pPr marL="0" indent="0" algn="ctr">
              <a:buNone/>
              <a:defRPr/>
            </a:lvl1pPr>
          </a:lstStyle>
          <a:p>
            <a:r>
              <a:rPr lang="en-AU" dirty="0"/>
              <a:t>Add your picture</a:t>
            </a:r>
          </a:p>
        </p:txBody>
      </p:sp>
      <p:sp>
        <p:nvSpPr>
          <p:cNvPr id="13" name="Title 1">
            <a:extLst>
              <a:ext uri="{FF2B5EF4-FFF2-40B4-BE49-F238E27FC236}">
                <a16:creationId xmlns:a16="http://schemas.microsoft.com/office/drawing/2014/main" id="{27DB9D85-414C-4E77-BE19-DED1E9B6AF58}"/>
              </a:ext>
            </a:extLst>
          </p:cNvPr>
          <p:cNvSpPr>
            <a:spLocks noGrp="1"/>
          </p:cNvSpPr>
          <p:nvPr>
            <p:ph type="title" hasCustomPrompt="1"/>
          </p:nvPr>
        </p:nvSpPr>
        <p:spPr>
          <a:xfrm>
            <a:off x="447525" y="2350999"/>
            <a:ext cx="5312475" cy="925014"/>
          </a:xfrm>
          <a:prstGeom prst="rect">
            <a:avLst/>
          </a:prstGeom>
          <a:solidFill>
            <a:schemeClr val="bg1"/>
          </a:solidFill>
        </p:spPr>
        <p:txBody>
          <a:bodyPr anchor="ctr">
            <a:noAutofit/>
          </a:bodyPr>
          <a:lstStyle>
            <a:lvl1pPr>
              <a:defRPr sz="3000" b="1">
                <a:solidFill>
                  <a:schemeClr val="tx2"/>
                </a:solidFill>
                <a:latin typeface="+mj-lt"/>
              </a:defRPr>
            </a:lvl1pPr>
          </a:lstStyle>
          <a:p>
            <a:r>
              <a:rPr lang="en-US" dirty="0"/>
              <a:t>Document title</a:t>
            </a:r>
            <a:endParaRPr lang="en-AU" dirty="0"/>
          </a:p>
        </p:txBody>
      </p:sp>
      <p:sp>
        <p:nvSpPr>
          <p:cNvPr id="12" name="Text Placeholder 2">
            <a:extLst>
              <a:ext uri="{FF2B5EF4-FFF2-40B4-BE49-F238E27FC236}">
                <a16:creationId xmlns:a16="http://schemas.microsoft.com/office/drawing/2014/main" id="{EA3E4B8A-6670-4C80-8215-2CFB34DFDF87}"/>
              </a:ext>
            </a:extLst>
          </p:cNvPr>
          <p:cNvSpPr>
            <a:spLocks noGrp="1"/>
          </p:cNvSpPr>
          <p:nvPr>
            <p:ph type="body" idx="1" hasCustomPrompt="1"/>
          </p:nvPr>
        </p:nvSpPr>
        <p:spPr>
          <a:xfrm>
            <a:off x="447525" y="3465513"/>
            <a:ext cx="5312475" cy="493341"/>
          </a:xfrm>
          <a:solidFill>
            <a:schemeClr val="bg1"/>
          </a:solidFill>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Document subtitle / branch / presenters</a:t>
            </a:r>
          </a:p>
        </p:txBody>
      </p:sp>
      <p:cxnSp>
        <p:nvCxnSpPr>
          <p:cNvPr id="6" name="Straight Connector 5">
            <a:extLst>
              <a:ext uri="{FF2B5EF4-FFF2-40B4-BE49-F238E27FC236}">
                <a16:creationId xmlns:a16="http://schemas.microsoft.com/office/drawing/2014/main" id="{50BC4D16-785D-432A-97DD-BE35C4A2ECE5}"/>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descr="Victorian Public Sector Commission logo">
            <a:extLst>
              <a:ext uri="{FF2B5EF4-FFF2-40B4-BE49-F238E27FC236}">
                <a16:creationId xmlns:a16="http://schemas.microsoft.com/office/drawing/2014/main" id="{7DD48556-0667-43F0-B313-350812BE605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021503" y="5591959"/>
            <a:ext cx="2704041" cy="1352831"/>
          </a:xfrm>
          <a:prstGeom prst="rect">
            <a:avLst/>
          </a:prstGeom>
        </p:spPr>
      </p:pic>
      <p:pic>
        <p:nvPicPr>
          <p:cNvPr id="7" name="Picture 6" descr="Victorian State Government logo">
            <a:extLst>
              <a:ext uri="{FF2B5EF4-FFF2-40B4-BE49-F238E27FC236}">
                <a16:creationId xmlns:a16="http://schemas.microsoft.com/office/drawing/2014/main" id="{37C673C7-62B9-44AC-A823-4FFDE07A9A8F}"/>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0452641" y="5623781"/>
            <a:ext cx="1466683" cy="1133962"/>
          </a:xfrm>
          <a:prstGeom prst="rect">
            <a:avLst/>
          </a:prstGeom>
        </p:spPr>
      </p:pic>
    </p:spTree>
    <p:extLst>
      <p:ext uri="{BB962C8B-B14F-4D97-AF65-F5344CB8AC3E}">
        <p14:creationId xmlns:p14="http://schemas.microsoft.com/office/powerpoint/2010/main" val="2293080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s content two column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74232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7423200"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1882800"/>
            <a:ext cx="3571433"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Slide Number Placeholder 5">
            <a:extLst>
              <a:ext uri="{FF2B5EF4-FFF2-40B4-BE49-F238E27FC236}">
                <a16:creationId xmlns:a16="http://schemas.microsoft.com/office/drawing/2014/main" id="{F291A5F9-DFC4-4A91-B186-7F88E180CCCD}"/>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3899775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71B0C-7F3D-4DE7-A37E-05D73F89FD86}"/>
              </a:ext>
              <a:ext uri="{C183D7F6-B498-43B3-948B-1728B52AA6E4}">
                <adec:decorative xmlns:adec="http://schemas.microsoft.com/office/drawing/2017/decorative" val="1"/>
              </a:ext>
            </a:extLst>
          </p:cNvPr>
          <p:cNvPicPr>
            <a:picLocks noChangeAspect="1"/>
          </p:cNvPicPr>
          <p:nvPr userDrawn="1"/>
        </p:nvPicPr>
        <p:blipFill rotWithShape="1">
          <a:blip r:embed="rId2" cstate="hqprint">
            <a:alphaModFix amt="15000"/>
            <a:extLst>
              <a:ext uri="{28A0092B-C50C-407E-A947-70E740481C1C}">
                <a14:useLocalDpi xmlns:a14="http://schemas.microsoft.com/office/drawing/2010/main"/>
              </a:ext>
            </a:extLst>
          </a:blip>
          <a:srcRect/>
          <a:stretch/>
        </p:blipFill>
        <p:spPr>
          <a:xfrm rot="10800000">
            <a:off x="9517964" y="1413568"/>
            <a:ext cx="2674036" cy="5444432"/>
          </a:xfrm>
          <a:prstGeom prst="rect">
            <a:avLst/>
          </a:prstGeom>
        </p:spPr>
      </p:pic>
      <p:sp>
        <p:nvSpPr>
          <p:cNvPr id="8" name="Rectangle 7">
            <a:extLst>
              <a:ext uri="{FF2B5EF4-FFF2-40B4-BE49-F238E27FC236}">
                <a16:creationId xmlns:a16="http://schemas.microsoft.com/office/drawing/2014/main" id="{353A9B68-3810-492A-8DD1-731B15FDBAF0}"/>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 name="Picture 9" descr="Victorian Public Sector Commission logo and Victorian State Government logo">
            <a:extLst>
              <a:ext uri="{FF2B5EF4-FFF2-40B4-BE49-F238E27FC236}">
                <a16:creationId xmlns:a16="http://schemas.microsoft.com/office/drawing/2014/main" id="{17D709FB-83D9-4E32-86D0-0B7F1DD5154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396276" y="2249665"/>
            <a:ext cx="5399448" cy="1432442"/>
          </a:xfrm>
          <a:prstGeom prst="rect">
            <a:avLst/>
          </a:prstGeom>
        </p:spPr>
      </p:pic>
      <p:cxnSp>
        <p:nvCxnSpPr>
          <p:cNvPr id="12" name="Straight Connector 11">
            <a:extLst>
              <a:ext uri="{FF2B5EF4-FFF2-40B4-BE49-F238E27FC236}">
                <a16:creationId xmlns:a16="http://schemas.microsoft.com/office/drawing/2014/main" id="{EF120C2D-0800-46D3-BFFC-F384F362E653}"/>
              </a:ext>
              <a:ext uri="{C183D7F6-B498-43B3-948B-1728B52AA6E4}">
                <adec:decorative xmlns:adec="http://schemas.microsoft.com/office/drawing/2017/decorative" val="1"/>
              </a:ext>
            </a:extLst>
          </p:cNvPr>
          <p:cNvCxnSpPr>
            <a:cxnSpLocks/>
          </p:cNvCxnSpPr>
          <p:nvPr userDrawn="1"/>
        </p:nvCxnSpPr>
        <p:spPr>
          <a:xfrm>
            <a:off x="3935604" y="4194940"/>
            <a:ext cx="43207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4173C3D-A248-4937-9EEB-2149CCDA2AD8}"/>
              </a:ext>
            </a:extLst>
          </p:cNvPr>
          <p:cNvSpPr txBox="1"/>
          <p:nvPr userDrawn="1"/>
        </p:nvSpPr>
        <p:spPr>
          <a:xfrm>
            <a:off x="4254640" y="4444328"/>
            <a:ext cx="3682721" cy="369332"/>
          </a:xfrm>
          <a:prstGeom prst="rect">
            <a:avLst/>
          </a:prstGeom>
          <a:noFill/>
        </p:spPr>
        <p:txBody>
          <a:bodyPr wrap="square" rtlCol="0">
            <a:spAutoFit/>
          </a:bodyPr>
          <a:lstStyle/>
          <a:p>
            <a:pPr algn="ctr"/>
            <a:r>
              <a:rPr lang="en-AU" dirty="0">
                <a:solidFill>
                  <a:schemeClr val="tx1"/>
                </a:solidFill>
                <a:latin typeface="+mj-lt"/>
              </a:rPr>
              <a:t>vpsc.vic.gov.au</a:t>
            </a:r>
          </a:p>
        </p:txBody>
      </p:sp>
      <p:sp>
        <p:nvSpPr>
          <p:cNvPr id="7" name="TextBox 6">
            <a:extLst>
              <a:ext uri="{FF2B5EF4-FFF2-40B4-BE49-F238E27FC236}">
                <a16:creationId xmlns:a16="http://schemas.microsoft.com/office/drawing/2014/main" id="{E594744B-9DDF-4757-94B0-A1E2D663BD47}"/>
              </a:ext>
              <a:ext uri="{C183D7F6-B498-43B3-948B-1728B52AA6E4}">
                <adec:decorative xmlns:adec="http://schemas.microsoft.com/office/drawing/2017/decorative" val="1"/>
              </a:ext>
            </a:extLst>
          </p:cNvPr>
          <p:cNvSpPr txBox="1"/>
          <p:nvPr userDrawn="1"/>
        </p:nvSpPr>
        <p:spPr>
          <a:xfrm>
            <a:off x="4254640" y="4444328"/>
            <a:ext cx="3682721" cy="369332"/>
          </a:xfrm>
          <a:prstGeom prst="rect">
            <a:avLst/>
          </a:prstGeom>
          <a:noFill/>
        </p:spPr>
        <p:txBody>
          <a:bodyPr wrap="square" rtlCol="0">
            <a:spAutoFit/>
          </a:bodyPr>
          <a:lstStyle/>
          <a:p>
            <a:pPr algn="ctr"/>
            <a:r>
              <a:rPr lang="en-AU" dirty="0">
                <a:latin typeface="+mj-lt"/>
              </a:rPr>
              <a:t>vpsc.vic.gov.au</a:t>
            </a:r>
          </a:p>
        </p:txBody>
      </p:sp>
    </p:spTree>
    <p:extLst>
      <p:ext uri="{BB962C8B-B14F-4D97-AF65-F5344CB8AC3E}">
        <p14:creationId xmlns:p14="http://schemas.microsoft.com/office/powerpoint/2010/main" val="314198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C85A2A-0829-4D47-ACCE-61456A13C6D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Picture Placeholder 2">
            <a:extLst>
              <a:ext uri="{FF2B5EF4-FFF2-40B4-BE49-F238E27FC236}">
                <a16:creationId xmlns:a16="http://schemas.microsoft.com/office/drawing/2014/main" id="{3C5BA6A7-4AFA-4F91-B559-FD9EB3AD9453}"/>
              </a:ext>
            </a:extLst>
          </p:cNvPr>
          <p:cNvSpPr>
            <a:spLocks noGrp="1"/>
          </p:cNvSpPr>
          <p:nvPr>
            <p:ph type="pic" sz="quarter" idx="11" hasCustomPrompt="1"/>
          </p:nvPr>
        </p:nvSpPr>
        <p:spPr>
          <a:xfrm>
            <a:off x="-600" y="0"/>
            <a:ext cx="12193200" cy="6858000"/>
          </a:xfrm>
        </p:spPr>
        <p:txBody>
          <a:bodyPr anchor="ctr"/>
          <a:lstStyle>
            <a:lvl1pPr marL="0" indent="0" algn="ctr">
              <a:buNone/>
              <a:defRPr>
                <a:solidFill>
                  <a:schemeClr val="accent6"/>
                </a:solidFill>
              </a:defRPr>
            </a:lvl1pPr>
          </a:lstStyle>
          <a:p>
            <a:r>
              <a:rPr lang="en-AU" dirty="0"/>
              <a:t>Add your picture</a:t>
            </a:r>
          </a:p>
        </p:txBody>
      </p:sp>
    </p:spTree>
    <p:extLst>
      <p:ext uri="{BB962C8B-B14F-4D97-AF65-F5344CB8AC3E}">
        <p14:creationId xmlns:p14="http://schemas.microsoft.com/office/powerpoint/2010/main" val="377328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ligh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4D7ACC7-9B49-49CE-BE9D-482A0B6DF524}"/>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tx2"/>
                </a:solidFill>
              </a:defRPr>
            </a:lvl1pPr>
          </a:lstStyle>
          <a:p>
            <a:r>
              <a:rPr lang="en-US" dirty="0"/>
              <a:t>Section title</a:t>
            </a:r>
            <a:endParaRPr lang="en-AU" dirty="0"/>
          </a:p>
        </p:txBody>
      </p:sp>
      <p:sp>
        <p:nvSpPr>
          <p:cNvPr id="9" name="Text Placeholder 2">
            <a:extLst>
              <a:ext uri="{FF2B5EF4-FFF2-40B4-BE49-F238E27FC236}">
                <a16:creationId xmlns:a16="http://schemas.microsoft.com/office/drawing/2014/main" id="{2E69765D-49CB-4019-9DC4-05BB1A8F288F}"/>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pic>
        <p:nvPicPr>
          <p:cNvPr id="7" name="Picture 6">
            <a:extLst>
              <a:ext uri="{FF2B5EF4-FFF2-40B4-BE49-F238E27FC236}">
                <a16:creationId xmlns:a16="http://schemas.microsoft.com/office/drawing/2014/main" id="{7C2A48ED-2AEB-4578-80B4-9A796AB2D336}"/>
              </a:ext>
              <a:ext uri="{C183D7F6-B498-43B3-948B-1728B52AA6E4}">
                <adec:decorative xmlns:adec="http://schemas.microsoft.com/office/drawing/2017/decorative" val="1"/>
              </a:ext>
            </a:extLst>
          </p:cNvPr>
          <p:cNvPicPr>
            <a:picLocks noChangeAspect="1"/>
          </p:cNvPicPr>
          <p:nvPr userDrawn="1"/>
        </p:nvPicPr>
        <p:blipFill rotWithShape="1">
          <a:blip r:embed="rId2" cstate="hqprint">
            <a:alphaModFix amt="15000"/>
            <a:extLst>
              <a:ext uri="{28A0092B-C50C-407E-A947-70E740481C1C}">
                <a14:useLocalDpi xmlns:a14="http://schemas.microsoft.com/office/drawing/2010/main"/>
              </a:ext>
            </a:extLst>
          </a:blip>
          <a:srcRect/>
          <a:stretch/>
        </p:blipFill>
        <p:spPr>
          <a:xfrm rot="10800000">
            <a:off x="9526772" y="1457004"/>
            <a:ext cx="2674036" cy="5444432"/>
          </a:xfrm>
          <a:prstGeom prst="rect">
            <a:avLst/>
          </a:prstGeom>
        </p:spPr>
      </p:pic>
    </p:spTree>
    <p:extLst>
      <p:ext uri="{BB962C8B-B14F-4D97-AF65-F5344CB8AC3E}">
        <p14:creationId xmlns:p14="http://schemas.microsoft.com/office/powerpoint/2010/main" val="264876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ar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54D5DC-53C1-4991-A332-9B9B018982AB}"/>
              </a:ext>
              <a:ext uri="{C183D7F6-B498-43B3-948B-1728B52AA6E4}">
                <adec:decorative xmlns:adec="http://schemas.microsoft.com/office/drawing/2017/decorative" val="1"/>
              </a:ext>
            </a:extLst>
          </p:cNvPr>
          <p:cNvSpPr/>
          <p:nvPr userDrawn="1"/>
        </p:nvSpPr>
        <p:spPr>
          <a:xfrm>
            <a:off x="-600" y="918000"/>
            <a:ext cx="12193200" cy="59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a:extLst>
              <a:ext uri="{FF2B5EF4-FFF2-40B4-BE49-F238E27FC236}">
                <a16:creationId xmlns:a16="http://schemas.microsoft.com/office/drawing/2014/main" id="{24E5A929-0185-4D30-9AC2-6A4F014BDA12}"/>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bg1"/>
                </a:solidFill>
                <a:latin typeface="+mj-lt"/>
              </a:defRPr>
            </a:lvl1pPr>
          </a:lstStyle>
          <a:p>
            <a:r>
              <a:rPr lang="en-US" dirty="0"/>
              <a:t>Section title</a:t>
            </a:r>
            <a:endParaRPr lang="en-AU" dirty="0"/>
          </a:p>
        </p:txBody>
      </p:sp>
      <p:sp>
        <p:nvSpPr>
          <p:cNvPr id="8" name="Text Placeholder 2">
            <a:extLst>
              <a:ext uri="{FF2B5EF4-FFF2-40B4-BE49-F238E27FC236}">
                <a16:creationId xmlns:a16="http://schemas.microsoft.com/office/drawing/2014/main" id="{4295FC98-6123-4AD8-AC5B-2F7CF23DAC69}"/>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pic>
        <p:nvPicPr>
          <p:cNvPr id="7" name="Picture 6">
            <a:extLst>
              <a:ext uri="{FF2B5EF4-FFF2-40B4-BE49-F238E27FC236}">
                <a16:creationId xmlns:a16="http://schemas.microsoft.com/office/drawing/2014/main" id="{ED927E2A-BC44-4C21-9A95-54007B545BA1}"/>
              </a:ext>
              <a:ext uri="{C183D7F6-B498-43B3-948B-1728B52AA6E4}">
                <adec:decorative xmlns:adec="http://schemas.microsoft.com/office/drawing/2017/decorative" val="1"/>
              </a:ext>
            </a:extLst>
          </p:cNvPr>
          <p:cNvPicPr>
            <a:picLocks noChangeAspect="1"/>
          </p:cNvPicPr>
          <p:nvPr userDrawn="1"/>
        </p:nvPicPr>
        <p:blipFill rotWithShape="1">
          <a:blip r:embed="rId2" cstate="hqprint">
            <a:alphaModFix amt="20000"/>
            <a:extLst>
              <a:ext uri="{28A0092B-C50C-407E-A947-70E740481C1C}">
                <a14:useLocalDpi xmlns:a14="http://schemas.microsoft.com/office/drawing/2010/main"/>
              </a:ext>
            </a:extLst>
          </a:blip>
          <a:srcRect/>
          <a:stretch/>
        </p:blipFill>
        <p:spPr>
          <a:xfrm rot="10800000">
            <a:off x="9386463" y="1457009"/>
            <a:ext cx="2805537" cy="5537515"/>
          </a:xfrm>
          <a:prstGeom prst="rect">
            <a:avLst/>
          </a:prstGeom>
        </p:spPr>
      </p:pic>
    </p:spTree>
    <p:extLst>
      <p:ext uri="{BB962C8B-B14F-4D97-AF65-F5344CB8AC3E}">
        <p14:creationId xmlns:p14="http://schemas.microsoft.com/office/powerpoint/2010/main" val="179160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one column">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39895AF-BA47-4F7B-A559-B5A4F71D6212}"/>
              </a:ext>
            </a:extLst>
          </p:cNvPr>
          <p:cNvSpPr>
            <a:spLocks noGrp="1"/>
          </p:cNvSpPr>
          <p:nvPr>
            <p:ph type="title" hasCustomPrompt="1"/>
          </p:nvPr>
        </p:nvSpPr>
        <p:spPr>
          <a:xfrm>
            <a:off x="448125" y="818166"/>
            <a:ext cx="11304471"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6" name="Text Placeholder 2">
            <a:extLst>
              <a:ext uri="{FF2B5EF4-FFF2-40B4-BE49-F238E27FC236}">
                <a16:creationId xmlns:a16="http://schemas.microsoft.com/office/drawing/2014/main" id="{7F9242A8-EC7C-4B9B-B970-CAE7F9F227A5}"/>
              </a:ext>
            </a:extLst>
          </p:cNvPr>
          <p:cNvSpPr>
            <a:spLocks noGrp="1"/>
          </p:cNvSpPr>
          <p:nvPr>
            <p:ph idx="1" hasCustomPrompt="1"/>
          </p:nvPr>
        </p:nvSpPr>
        <p:spPr>
          <a:xfrm>
            <a:off x="448125" y="1884067"/>
            <a:ext cx="11304472" cy="4495972"/>
          </a:xfrm>
          <a:prstGeom prst="rect">
            <a:avLst/>
          </a:prstGeom>
        </p:spPr>
        <p:txBody>
          <a:bodyPr vert="horz" lIns="91440" tIns="45720" rIns="91440" bIns="45720" rtlCol="0">
            <a:noAutofit/>
          </a:bodyPr>
          <a:lstStyle>
            <a:lvl1pPr marL="342000" marR="0" indent="-342000" algn="l"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7" name="Slide Number Placeholder 5">
            <a:extLst>
              <a:ext uri="{FF2B5EF4-FFF2-40B4-BE49-F238E27FC236}">
                <a16:creationId xmlns:a16="http://schemas.microsoft.com/office/drawing/2014/main" id="{5B984E13-4E6D-4183-A17C-B3B55681C11B}"/>
              </a:ext>
            </a:extLst>
          </p:cNvPr>
          <p:cNvSpPr>
            <a:spLocks noGrp="1"/>
          </p:cNvSpPr>
          <p:nvPr>
            <p:ph type="sldNum" sz="quarter" idx="4"/>
          </p:nvPr>
        </p:nvSpPr>
        <p:spPr>
          <a:xfrm>
            <a:off x="6252000" y="6414773"/>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3012274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imag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F4D6A03-F565-4E14-82B9-123E0F4E61E1}"/>
              </a:ext>
            </a:extLst>
          </p:cNvPr>
          <p:cNvSpPr>
            <a:spLocks noGrp="1"/>
          </p:cNvSpPr>
          <p:nvPr>
            <p:ph type="title" hasCustomPrompt="1"/>
          </p:nvPr>
        </p:nvSpPr>
        <p:spPr>
          <a:xfrm>
            <a:off x="448126" y="818166"/>
            <a:ext cx="5491875"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Content Placeholder 2">
            <a:extLst>
              <a:ext uri="{FF2B5EF4-FFF2-40B4-BE49-F238E27FC236}">
                <a16:creationId xmlns:a16="http://schemas.microsoft.com/office/drawing/2014/main" id="{BFC33B2B-B611-429F-A581-A09FB9EA80F0}"/>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dirty="0"/>
              <a:t>Add your text, picture, smart art or graph</a:t>
            </a:r>
            <a:endParaRPr lang="en-US" dirty="0"/>
          </a:p>
        </p:txBody>
      </p:sp>
      <p:sp>
        <p:nvSpPr>
          <p:cNvPr id="11" name="Picture Placeholder 2">
            <a:extLst>
              <a:ext uri="{FF2B5EF4-FFF2-40B4-BE49-F238E27FC236}">
                <a16:creationId xmlns:a16="http://schemas.microsoft.com/office/drawing/2014/main" id="{4CD02474-A4CA-4AAA-BFA3-0334918010FD}"/>
              </a:ext>
            </a:extLst>
          </p:cNvPr>
          <p:cNvSpPr>
            <a:spLocks noGrp="1"/>
          </p:cNvSpPr>
          <p:nvPr>
            <p:ph type="pic" sz="quarter" idx="11" hasCustomPrompt="1"/>
          </p:nvPr>
        </p:nvSpPr>
        <p:spPr>
          <a:xfrm>
            <a:off x="6252000" y="818166"/>
            <a:ext cx="5491875" cy="5561873"/>
          </a:xfrm>
        </p:spPr>
        <p:txBody>
          <a:bodyPr anchor="ctr"/>
          <a:lstStyle>
            <a:lvl1pPr marL="0" indent="0" algn="ctr">
              <a:buNone/>
              <a:defRPr lang="en-AU" sz="1600" kern="1200" dirty="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dirty="0"/>
              <a:t>Add your picture</a:t>
            </a:r>
          </a:p>
        </p:txBody>
      </p:sp>
      <p:sp>
        <p:nvSpPr>
          <p:cNvPr id="7" name="Slide Number Placeholder 5">
            <a:extLst>
              <a:ext uri="{FF2B5EF4-FFF2-40B4-BE49-F238E27FC236}">
                <a16:creationId xmlns:a16="http://schemas.microsoft.com/office/drawing/2014/main" id="{7D98184C-71A4-4DB9-9592-C350E920CC25}"/>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04650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two colum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6252000" y="1884067"/>
            <a:ext cx="5491875"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7" name="Slide Number Placeholder 5">
            <a:extLst>
              <a:ext uri="{FF2B5EF4-FFF2-40B4-BE49-F238E27FC236}">
                <a16:creationId xmlns:a16="http://schemas.microsoft.com/office/drawing/2014/main" id="{1E1E7554-6596-4BBD-8F60-FA4BA8D8BCC8}"/>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310961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Picture 9" descr="Victorian Public Sector Commission Logo">
            <a:extLst>
              <a:ext uri="{FF2B5EF4-FFF2-40B4-BE49-F238E27FC236}">
                <a16:creationId xmlns:a16="http://schemas.microsoft.com/office/drawing/2014/main" id="{D7EC7CFE-3376-4D4D-8333-D1C138988FD0}"/>
              </a:ext>
              <a:ext uri="{C183D7F6-B498-43B3-948B-1728B52AA6E4}">
                <adec:decorative xmlns:adec="http://schemas.microsoft.com/office/drawing/2017/decorative" val="0"/>
              </a:ext>
            </a:extLst>
          </p:cNvPr>
          <p:cNvPicPr>
            <a:picLocks noChangeAspect="1"/>
          </p:cNvPicPr>
          <p:nvPr userDrawn="1"/>
        </p:nvPicPr>
        <p:blipFill>
          <a:blip r:embed="rId33" cstate="hqprint">
            <a:extLst>
              <a:ext uri="{28A0092B-C50C-407E-A947-70E740481C1C}">
                <a14:useLocalDpi xmlns:a14="http://schemas.microsoft.com/office/drawing/2010/main"/>
              </a:ext>
            </a:extLst>
          </a:blip>
          <a:stretch>
            <a:fillRect/>
          </a:stretch>
        </p:blipFill>
        <p:spPr>
          <a:xfrm>
            <a:off x="10220501" y="-40266"/>
            <a:ext cx="1715837" cy="858433"/>
          </a:xfrm>
          <a:prstGeom prst="rect">
            <a:avLst/>
          </a:prstGeom>
        </p:spPr>
      </p:pic>
      <p:cxnSp>
        <p:nvCxnSpPr>
          <p:cNvPr id="9" name="Straight Connector 8">
            <a:extLst>
              <a:ext uri="{FF2B5EF4-FFF2-40B4-BE49-F238E27FC236}">
                <a16:creationId xmlns:a16="http://schemas.microsoft.com/office/drawing/2014/main" id="{7180536E-46DA-452B-A273-D1BC3FA487DD}"/>
              </a:ext>
              <a:ext uri="{C183D7F6-B498-43B3-948B-1728B52AA6E4}">
                <adec:decorative xmlns:adec="http://schemas.microsoft.com/office/drawing/2017/decorative" val="1"/>
              </a:ext>
            </a:extLst>
          </p:cNvPr>
          <p:cNvCxnSpPr>
            <a:cxnSpLocks/>
          </p:cNvCxnSpPr>
          <p:nvPr userDrawn="1"/>
        </p:nvCxnSpPr>
        <p:spPr>
          <a:xfrm>
            <a:off x="448125" y="718210"/>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DCBBBE11-D1DD-4B3B-A056-CCC1FF7FF1C9}"/>
              </a:ext>
            </a:extLst>
          </p:cNvPr>
          <p:cNvSpPr>
            <a:spLocks noGrp="1"/>
          </p:cNvSpPr>
          <p:nvPr>
            <p:ph type="title"/>
          </p:nvPr>
        </p:nvSpPr>
        <p:spPr>
          <a:xfrm>
            <a:off x="448126" y="818166"/>
            <a:ext cx="8203506" cy="930247"/>
          </a:xfrm>
          <a:prstGeom prst="rect">
            <a:avLst/>
          </a:prstGeom>
        </p:spPr>
        <p:txBody>
          <a:bodyPr vert="horz" lIns="91440" tIns="45720" rIns="91440" bIns="45720" rtlCol="0" anchor="ctr">
            <a:no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594EF1F7-5EEE-4008-860E-073725D069F4}"/>
              </a:ext>
            </a:extLst>
          </p:cNvPr>
          <p:cNvSpPr>
            <a:spLocks noGrp="1"/>
          </p:cNvSpPr>
          <p:nvPr>
            <p:ph type="body" idx="1"/>
          </p:nvPr>
        </p:nvSpPr>
        <p:spPr>
          <a:xfrm>
            <a:off x="448125" y="1884067"/>
            <a:ext cx="11304472" cy="4495972"/>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text styles</a:t>
            </a:r>
          </a:p>
          <a:p>
            <a:pPr lvl="0"/>
            <a:r>
              <a:rPr lang="en-US" dirty="0"/>
              <a:t>First level</a:t>
            </a:r>
          </a:p>
        </p:txBody>
      </p:sp>
      <p:sp>
        <p:nvSpPr>
          <p:cNvPr id="11" name="Slide Number Placeholder 5">
            <a:extLst>
              <a:ext uri="{FF2B5EF4-FFF2-40B4-BE49-F238E27FC236}">
                <a16:creationId xmlns:a16="http://schemas.microsoft.com/office/drawing/2014/main" id="{3B71EE55-9638-4A25-8256-61DCC3059EAE}"/>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
        <p:nvSpPr>
          <p:cNvPr id="4" name="MSIPCMContentMarking" descr="{&quot;HashCode&quot;:-1267603503,&quot;Placement&quot;:&quot;Footer&quot;,&quot;Top&quot;:517.997253,&quot;Left&quot;:0.0,&quot;SlideWidth&quot;:960,&quot;SlideHeight&quot;:540}">
            <a:extLst>
              <a:ext uri="{FF2B5EF4-FFF2-40B4-BE49-F238E27FC236}">
                <a16:creationId xmlns:a16="http://schemas.microsoft.com/office/drawing/2014/main" id="{262F478D-59E7-49F8-A0AB-255D58ABD13E}"/>
              </a:ext>
            </a:extLst>
          </p:cNvPr>
          <p:cNvSpPr txBox="1"/>
          <p:nvPr userDrawn="1"/>
        </p:nvSpPr>
        <p:spPr>
          <a:xfrm>
            <a:off x="0" y="6578565"/>
            <a:ext cx="798171" cy="279435"/>
          </a:xfrm>
          <a:prstGeom prst="rect">
            <a:avLst/>
          </a:prstGeom>
          <a:noFill/>
        </p:spPr>
        <p:txBody>
          <a:bodyPr vert="horz" wrap="square" lIns="0" tIns="0" rIns="0" bIns="0" rtlCol="0" anchor="ctr" anchorCtr="1">
            <a:spAutoFit/>
          </a:bodyPr>
          <a:lstStyle/>
          <a:p>
            <a:pPr algn="l">
              <a:spcBef>
                <a:spcPts val="0"/>
              </a:spcBef>
              <a:spcAft>
                <a:spcPts val="0"/>
              </a:spcAft>
            </a:pPr>
            <a:r>
              <a:rPr lang="en-AU"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40862487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92" r:id="rId3"/>
    <p:sldLayoutId id="2147483691" r:id="rId4"/>
    <p:sldLayoutId id="2147483680" r:id="rId5"/>
    <p:sldLayoutId id="2147483681" r:id="rId6"/>
    <p:sldLayoutId id="2147483688" r:id="rId7"/>
    <p:sldLayoutId id="2147483689" r:id="rId8"/>
    <p:sldLayoutId id="2147483684" r:id="rId9"/>
    <p:sldLayoutId id="2147483694" r:id="rId10"/>
    <p:sldLayoutId id="2147483698" r:id="rId11"/>
    <p:sldLayoutId id="2147483699" r:id="rId12"/>
    <p:sldLayoutId id="2147483685" r:id="rId13"/>
    <p:sldLayoutId id="2147483695" r:id="rId14"/>
    <p:sldLayoutId id="2147483696" r:id="rId15"/>
    <p:sldLayoutId id="2147483700" r:id="rId16"/>
    <p:sldLayoutId id="2147483701" r:id="rId17"/>
    <p:sldLayoutId id="2147483704" r:id="rId18"/>
    <p:sldLayoutId id="2147483705" r:id="rId19"/>
    <p:sldLayoutId id="2147483706" r:id="rId20"/>
    <p:sldLayoutId id="2147483707" r:id="rId21"/>
    <p:sldLayoutId id="2147483708" r:id="rId22"/>
    <p:sldLayoutId id="2147483710" r:id="rId23"/>
    <p:sldLayoutId id="2147483709" r:id="rId24"/>
    <p:sldLayoutId id="2147483711" r:id="rId25"/>
    <p:sldLayoutId id="2147483712" r:id="rId26"/>
    <p:sldLayoutId id="2147483686" r:id="rId27"/>
    <p:sldLayoutId id="2147483697" r:id="rId28"/>
    <p:sldLayoutId id="2147483702" r:id="rId29"/>
    <p:sldLayoutId id="2147483703" r:id="rId30"/>
    <p:sldLayoutId id="2147483687" r:id="rId31"/>
  </p:sldLayoutIdLst>
  <p:txStyles>
    <p:titleStyle>
      <a:lvl1pPr algn="l" defTabSz="914400" rtl="0" eaLnBrk="1" latinLnBrk="0" hangingPunct="1">
        <a:lnSpc>
          <a:spcPct val="120000"/>
        </a:lnSpc>
        <a:spcBef>
          <a:spcPct val="0"/>
        </a:spcBef>
        <a:buNone/>
        <a:defRPr sz="2400" b="1" u="none" strike="noStrike" kern="1200" baseline="0">
          <a:solidFill>
            <a:schemeClr val="tx2"/>
          </a:solidFill>
          <a:latin typeface="+mj-lt"/>
          <a:ea typeface="+mj-ea"/>
          <a:cs typeface="+mj-cs"/>
        </a:defRPr>
      </a:lvl1pPr>
    </p:titleStyle>
    <p:body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psc.vic.gov.au/workforce-data-state-of-the-public-sector/key-performance-indicators-kpis-for-the-public-sector-in-2023/"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prov.vic.gov.au/recordkeeping-government" TargetMode="External"/><Relationship Id="rId13" Type="http://schemas.openxmlformats.org/officeDocument/2006/relationships/hyperlink" Target="https://vpsc.vic.gov.au/ethics-behaviours-culture/employment-principles-and-standards/" TargetMode="External"/><Relationship Id="rId3" Type="http://schemas.openxmlformats.org/officeDocument/2006/relationships/hyperlink" Target="https://vpsc.vic.gov.au/ethics-behaviours-culture/conflict-of-interest/" TargetMode="External"/><Relationship Id="rId7" Type="http://schemas.openxmlformats.org/officeDocument/2006/relationships/hyperlink" Target="https://vpsc.vic.gov.au/executive-employment/victorian-public-service-executive-employment/managing-separation-risks-of-vps-executives/" TargetMode="External"/><Relationship Id="rId12" Type="http://schemas.openxmlformats.org/officeDocument/2006/relationships/hyperlink" Target="https://vpsc.vic.gov.au/ethics-behaviours-culture/grievances-and-complaints/vpscs-review-workplace-issues/" TargetMode="External"/><Relationship Id="rId2" Type="http://schemas.openxmlformats.org/officeDocument/2006/relationships/hyperlink" Target="https://vpsc.vic.gov.au/ethics-behaviours-culture/conflict-of-interest/conflict-of-interest-guidance-for-organisations/" TargetMode="External"/><Relationship Id="rId1" Type="http://schemas.openxmlformats.org/officeDocument/2006/relationships/slideLayout" Target="../slideLayouts/slideLayout9.xml"/><Relationship Id="rId6" Type="http://schemas.openxmlformats.org/officeDocument/2006/relationships/hyperlink" Target="https://vpsc.vic.gov.au/workforce-capability-leadership-and-management/recruitment-in-the-public-sector/pre-employment-and-misconduct-screening/" TargetMode="External"/><Relationship Id="rId11" Type="http://schemas.openxmlformats.org/officeDocument/2006/relationships/hyperlink" Target="https://www.ibac.vic.gov.au/publications-and-resources/article/guidelines-for-making-and-handling-protected-disclosures" TargetMode="External"/><Relationship Id="rId5" Type="http://schemas.openxmlformats.org/officeDocument/2006/relationships/hyperlink" Target="https://www.buyingfor.vic.gov.au/victorian-government-purchasing-board-vgpb" TargetMode="External"/><Relationship Id="rId10" Type="http://schemas.openxmlformats.org/officeDocument/2006/relationships/hyperlink" Target="https://vpsc.vic.gov.au/ethics-behaviours-culture/gifts-benefits-hospitality/" TargetMode="External"/><Relationship Id="rId4" Type="http://schemas.openxmlformats.org/officeDocument/2006/relationships/hyperlink" Target="https://www.dtf.vic.gov.au/financial-management-government" TargetMode="External"/><Relationship Id="rId9" Type="http://schemas.openxmlformats.org/officeDocument/2006/relationships/hyperlink" Target="https://ovic.vic.gov.au/information-security/information-security-resources/" TargetMode="External"/><Relationship Id="rId14" Type="http://schemas.openxmlformats.org/officeDocument/2006/relationships/image" Target="../media/image2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infostore.saiglobal.com/en-au/standards/as-iso-37301-2023-1318117_saig_as_as_3225269/" TargetMode="External"/><Relationship Id="rId2" Type="http://schemas.openxmlformats.org/officeDocument/2006/relationships/hyperlink" Target="https://vpsc.vic.gov.au/governance/" TargetMode="External"/><Relationship Id="rId1" Type="http://schemas.openxmlformats.org/officeDocument/2006/relationships/slideLayout" Target="../slideLayouts/slideLayout9.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www.vmia.vic.gov.au/tools-and-insights/victorian-government-risk-management-framework"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store.standards.org.au/product/as-8001-2021" TargetMode="External"/><Relationship Id="rId7" Type="http://schemas.openxmlformats.org/officeDocument/2006/relationships/image" Target="../media/image29.jpg"/><Relationship Id="rId2" Type="http://schemas.openxmlformats.org/officeDocument/2006/relationships/hyperlink" Target="https://www.dtf.vic.gov.au/financial-management-government/standing-directions-2018-under-financial-management-act-1994" TargetMode="External"/><Relationship Id="rId1" Type="http://schemas.openxmlformats.org/officeDocument/2006/relationships/slideLayout" Target="../slideLayouts/slideLayout9.xml"/><Relationship Id="rId6" Type="http://schemas.openxmlformats.org/officeDocument/2006/relationships/hyperlink" Target="https://www.ibac.vic.gov.au/report" TargetMode="External"/><Relationship Id="rId5" Type="http://schemas.openxmlformats.org/officeDocument/2006/relationships/hyperlink" Target="https://www.ibac.vic.gov.au/node/939" TargetMode="External"/><Relationship Id="rId4" Type="http://schemas.openxmlformats.org/officeDocument/2006/relationships/hyperlink" Target="https://www.ibac.vic.gov.au/preventing-corruptio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vpsc.vic.gov.au/ethics-behaviours-culture/codes-of-conduct/" TargetMode="External"/><Relationship Id="rId2" Type="http://schemas.openxmlformats.org/officeDocument/2006/relationships/hyperlink" Target="https://vpsc.vic.gov.au/ethics-behaviours-culture/public-sector-values/" TargetMode="External"/><Relationship Id="rId1" Type="http://schemas.openxmlformats.org/officeDocument/2006/relationships/slideLayout" Target="../slideLayouts/slideLayout9.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jpg"/><Relationship Id="rId18" Type="http://schemas.openxmlformats.org/officeDocument/2006/relationships/image" Target="../media/image23.jpg"/><Relationship Id="rId3" Type="http://schemas.openxmlformats.org/officeDocument/2006/relationships/image" Target="../media/image8.jpg"/><Relationship Id="rId21" Type="http://schemas.openxmlformats.org/officeDocument/2006/relationships/image" Target="../media/image26.jpg"/><Relationship Id="rId7" Type="http://schemas.openxmlformats.org/officeDocument/2006/relationships/image" Target="../media/image12.png"/><Relationship Id="rId12" Type="http://schemas.openxmlformats.org/officeDocument/2006/relationships/image" Target="../media/image17.jpg"/><Relationship Id="rId17" Type="http://schemas.openxmlformats.org/officeDocument/2006/relationships/image" Target="../media/image22.jpg"/><Relationship Id="rId2" Type="http://schemas.openxmlformats.org/officeDocument/2006/relationships/image" Target="../media/image7.jpg"/><Relationship Id="rId16" Type="http://schemas.openxmlformats.org/officeDocument/2006/relationships/image" Target="../media/image21.jpg"/><Relationship Id="rId20"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jpg"/><Relationship Id="rId15" Type="http://schemas.openxmlformats.org/officeDocument/2006/relationships/image" Target="../media/image20.jp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 Id="rId22" Type="http://schemas.openxmlformats.org/officeDocument/2006/relationships/image" Target="../media/image27.jpg"/></Relationships>
</file>

<file path=ppt/slides/_rels/slide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vpsc.vic.gov.au/ethics-behaviours-culture/inform-and-advise-ministers/"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vpsc.vic.gov.au/data-and-research/about-the-people-matter-survey/" TargetMode="External"/><Relationship Id="rId2" Type="http://schemas.openxmlformats.org/officeDocument/2006/relationships/image" Target="../media/image2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2CD549-6596-46E1-ABBB-409E6346AFCD}"/>
              </a:ext>
            </a:extLst>
          </p:cNvPr>
          <p:cNvSpPr>
            <a:spLocks noGrp="1"/>
          </p:cNvSpPr>
          <p:nvPr>
            <p:ph type="title"/>
          </p:nvPr>
        </p:nvSpPr>
        <p:spPr>
          <a:xfrm>
            <a:off x="447524" y="2350999"/>
            <a:ext cx="7200000" cy="925014"/>
          </a:xfrm>
        </p:spPr>
        <p:txBody>
          <a:bodyPr/>
          <a:lstStyle/>
          <a:p>
            <a:r>
              <a:rPr lang="en-AU" dirty="0">
                <a:ea typeface="+mj-lt"/>
                <a:cs typeface="+mj-lt"/>
              </a:rPr>
              <a:t>Public sector integrity framework</a:t>
            </a:r>
            <a:endParaRPr lang="en-US" dirty="0"/>
          </a:p>
        </p:txBody>
      </p:sp>
      <p:sp>
        <p:nvSpPr>
          <p:cNvPr id="6" name="Text Placeholder 5">
            <a:extLst>
              <a:ext uri="{FF2B5EF4-FFF2-40B4-BE49-F238E27FC236}">
                <a16:creationId xmlns:a16="http://schemas.microsoft.com/office/drawing/2014/main" id="{FE05D009-97FC-46E9-9D26-5E3E9902EE6A}"/>
              </a:ext>
            </a:extLst>
          </p:cNvPr>
          <p:cNvSpPr>
            <a:spLocks noGrp="1"/>
          </p:cNvSpPr>
          <p:nvPr>
            <p:ph type="body" idx="1"/>
          </p:nvPr>
        </p:nvSpPr>
        <p:spPr>
          <a:xfrm>
            <a:off x="447524" y="3465513"/>
            <a:ext cx="7200000" cy="493341"/>
          </a:xfrm>
        </p:spPr>
        <p:txBody>
          <a:bodyPr/>
          <a:lstStyle/>
          <a:p>
            <a:r>
              <a:rPr lang="en-AU" dirty="0"/>
              <a:t>A framework to show how we can and why we should </a:t>
            </a:r>
            <a:br>
              <a:rPr lang="en-AU" dirty="0"/>
            </a:br>
            <a:r>
              <a:rPr lang="en-AU" dirty="0"/>
              <a:t>act with integrity in the Victorian public sector</a:t>
            </a:r>
          </a:p>
        </p:txBody>
      </p:sp>
    </p:spTree>
    <p:extLst>
      <p:ext uri="{BB962C8B-B14F-4D97-AF65-F5344CB8AC3E}">
        <p14:creationId xmlns:p14="http://schemas.microsoft.com/office/powerpoint/2010/main" val="82617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0">
            <a:extLst>
              <a:ext uri="{FF2B5EF4-FFF2-40B4-BE49-F238E27FC236}">
                <a16:creationId xmlns:a16="http://schemas.microsoft.com/office/drawing/2014/main" id="{A538012B-E378-4F2E-B364-A34391C455C4}"/>
              </a:ext>
            </a:extLst>
          </p:cNvPr>
          <p:cNvGraphicFramePr>
            <a:graphicFrameLocks noGrp="1"/>
          </p:cNvGraphicFramePr>
          <p:nvPr>
            <p:ph idx="1"/>
            <p:extLst>
              <p:ext uri="{D42A27DB-BD31-4B8C-83A1-F6EECF244321}">
                <p14:modId xmlns:p14="http://schemas.microsoft.com/office/powerpoint/2010/main" val="49363369"/>
              </p:ext>
            </p:extLst>
          </p:nvPr>
        </p:nvGraphicFramePr>
        <p:xfrm>
          <a:off x="448125" y="1249863"/>
          <a:ext cx="10092875" cy="4177029"/>
        </p:xfrm>
        <a:graphic>
          <a:graphicData uri="http://schemas.openxmlformats.org/drawingml/2006/table">
            <a:tbl>
              <a:tblPr firstRow="1" bandRow="1">
                <a:tableStyleId>{9D7B26C5-4107-4FEC-AEDC-1716B250A1EF}</a:tableStyleId>
              </a:tblPr>
              <a:tblGrid>
                <a:gridCol w="4491933">
                  <a:extLst>
                    <a:ext uri="{9D8B030D-6E8A-4147-A177-3AD203B41FA5}">
                      <a16:colId xmlns:a16="http://schemas.microsoft.com/office/drawing/2014/main" val="354378992"/>
                    </a:ext>
                  </a:extLst>
                </a:gridCol>
                <a:gridCol w="5600942">
                  <a:extLst>
                    <a:ext uri="{9D8B030D-6E8A-4147-A177-3AD203B41FA5}">
                      <a16:colId xmlns:a16="http://schemas.microsoft.com/office/drawing/2014/main" val="2274691060"/>
                    </a:ext>
                  </a:extLst>
                </a:gridCol>
              </a:tblGrid>
              <a:tr h="229689">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AU" sz="1100" b="0" dirty="0">
                          <a:solidFill>
                            <a:schemeClr val="bg1"/>
                          </a:solidFill>
                          <a:latin typeface="VIC SemiBold"/>
                        </a:rPr>
                        <a:t>Indicator</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AU" sz="1100" b="0" dirty="0">
                          <a:solidFill>
                            <a:schemeClr val="bg1"/>
                          </a:solidFill>
                          <a:latin typeface="VIC SemiBold"/>
                        </a:rPr>
                        <a:t>Rationale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48944789"/>
                  </a:ext>
                </a:extLst>
              </a:tr>
              <a:tr h="598968">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latin typeface="+mn-lt"/>
                          <a:ea typeface="+mn-ea"/>
                          <a:cs typeface="+mn-cs"/>
                        </a:rPr>
                        <a:t>People matter survey key performance indicator (KPI*) on safe to speak up</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PMS responses may indicate integrity concerns, level of integrity awareness and capability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1748814"/>
                  </a:ext>
                </a:extLst>
              </a:tr>
              <a:tr h="497181">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latin typeface="+mn-lt"/>
                          <a:ea typeface="+mn-ea"/>
                          <a:cs typeface="+mn-cs"/>
                        </a:rPr>
                        <a:t>People matter survey KPI on organisational integrity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PMS responses may indicate integrity concerns, level of integrity awareness and capability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0424943"/>
                  </a:ext>
                </a:extLst>
              </a:tr>
              <a:tr h="525159">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latin typeface="+mn-lt"/>
                          <a:ea typeface="+mn-ea"/>
                          <a:cs typeface="+mn-cs"/>
                        </a:rPr>
                        <a:t>People matter survey KPI on negative behaviour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PMS responses may indicate integrity concerns, level of integrity awareness and capability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9114737"/>
                  </a:ext>
                </a:extLst>
              </a:tr>
              <a:tr h="511170">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latin typeface="+mn-lt"/>
                          <a:ea typeface="+mn-ea"/>
                          <a:cs typeface="+mn-cs"/>
                        </a:rPr>
                        <a:t>People matter survey question on organisation taking action on survey results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PMS responses may indicate integrity concerns, level of integrity awareness and capability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557453"/>
                  </a:ext>
                </a:extLst>
              </a:tr>
              <a:tr h="523058">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latin typeface="+mn-lt"/>
                          <a:ea typeface="+mn-ea"/>
                          <a:cs typeface="+mn-cs"/>
                        </a:rPr>
                        <a:t>People matter survey response rate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PMS participation may indicate organisational focus on building/maintaining a positive workplace culture consistent with public sector values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8752110"/>
                  </a:ext>
                </a:extLst>
              </a:tr>
              <a:tr h="416069">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latin typeface="+mn-lt"/>
                          <a:ea typeface="+mn-ea"/>
                          <a:cs typeface="+mn-cs"/>
                        </a:rPr>
                        <a:t>Number of direct appointments of executives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Direct appointments may indicate need to strengthen merit-based recruitment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1171138"/>
                  </a:ext>
                </a:extLst>
              </a:tr>
              <a:tr h="846344">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latin typeface="+mn-lt"/>
                          <a:ea typeface="+mn-ea"/>
                          <a:cs typeface="+mn-cs"/>
                        </a:rPr>
                        <a:t>Number of misconduct investigations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Investigation data may help identify and respond to inappropriate behaviour, prevent recurrence and demonstrate accountability for breaches.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6713825"/>
                  </a:ext>
                </a:extLst>
              </a:tr>
            </a:tbl>
          </a:graphicData>
        </a:graphic>
      </p:graphicFrame>
      <p:sp>
        <p:nvSpPr>
          <p:cNvPr id="2" name="TextBox 1">
            <a:extLst>
              <a:ext uri="{FF2B5EF4-FFF2-40B4-BE49-F238E27FC236}">
                <a16:creationId xmlns:a16="http://schemas.microsoft.com/office/drawing/2014/main" id="{0E5EA0FD-35F1-1D71-F86B-DA7CE8A4CBC4}"/>
              </a:ext>
            </a:extLst>
          </p:cNvPr>
          <p:cNvSpPr txBox="1"/>
          <p:nvPr/>
        </p:nvSpPr>
        <p:spPr>
          <a:xfrm>
            <a:off x="129262" y="6434802"/>
            <a:ext cx="4704862" cy="253916"/>
          </a:xfrm>
          <a:prstGeom prst="rect">
            <a:avLst/>
          </a:prstGeom>
          <a:noFill/>
        </p:spPr>
        <p:txBody>
          <a:bodyPr wrap="square" rtlCol="0">
            <a:spAutoFit/>
          </a:bodyPr>
          <a:lstStyle/>
          <a:p>
            <a:r>
              <a:rPr lang="en-AU" sz="1050" dirty="0"/>
              <a:t>*KPI developed for </a:t>
            </a:r>
            <a:r>
              <a:rPr lang="en-AU" sz="1050" dirty="0">
                <a:hlinkClick r:id="rId3"/>
              </a:rPr>
              <a:t>VPSC State of the Public Sector report</a:t>
            </a:r>
            <a:endParaRPr lang="en-AU" sz="1050" dirty="0"/>
          </a:p>
        </p:txBody>
      </p:sp>
      <p:sp>
        <p:nvSpPr>
          <p:cNvPr id="5" name="Content Placeholder 5">
            <a:extLst>
              <a:ext uri="{FF2B5EF4-FFF2-40B4-BE49-F238E27FC236}">
                <a16:creationId xmlns:a16="http://schemas.microsoft.com/office/drawing/2014/main" id="{CB9BC38D-CA96-1D10-C291-40DDB37A1A46}"/>
              </a:ext>
            </a:extLst>
          </p:cNvPr>
          <p:cNvSpPr txBox="1">
            <a:spLocks/>
          </p:cNvSpPr>
          <p:nvPr/>
        </p:nvSpPr>
        <p:spPr>
          <a:xfrm>
            <a:off x="448125" y="169282"/>
            <a:ext cx="4500000" cy="473951"/>
          </a:xfrm>
          <a:prstGeom prst="rect">
            <a:avLst/>
          </a:prstGeom>
          <a:solidFill>
            <a:schemeClr val="tx2"/>
          </a:solidFill>
          <a:ln>
            <a:noFill/>
          </a:ln>
        </p:spPr>
        <p:txBody>
          <a:bodyPr vert="horz" lIns="90000" tIns="90000" rIns="90000" bIns="90000" rtlCol="0" anchor="ct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2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pPr>
            <a:r>
              <a:rPr lang="en-AU" sz="1800" b="1" dirty="0">
                <a:solidFill>
                  <a:schemeClr val="bg1"/>
                </a:solidFill>
              </a:rPr>
              <a:t>Indicators</a:t>
            </a:r>
          </a:p>
        </p:txBody>
      </p:sp>
      <p:sp>
        <p:nvSpPr>
          <p:cNvPr id="6" name="Content Placeholder 5">
            <a:extLst>
              <a:ext uri="{FF2B5EF4-FFF2-40B4-BE49-F238E27FC236}">
                <a16:creationId xmlns:a16="http://schemas.microsoft.com/office/drawing/2014/main" id="{4DC210DC-7870-8EBF-C328-2123ECC3CEE4}"/>
              </a:ext>
            </a:extLst>
          </p:cNvPr>
          <p:cNvSpPr txBox="1">
            <a:spLocks/>
          </p:cNvSpPr>
          <p:nvPr/>
        </p:nvSpPr>
        <p:spPr>
          <a:xfrm>
            <a:off x="4948125" y="176482"/>
            <a:ext cx="4500000" cy="466751"/>
          </a:xfrm>
          <a:prstGeom prst="rect">
            <a:avLst/>
          </a:prstGeom>
          <a:solidFill>
            <a:schemeClr val="bg1"/>
          </a:solidFill>
          <a:ln>
            <a:solidFill>
              <a:schemeClr val="accent1"/>
            </a:solidFill>
          </a:ln>
        </p:spPr>
        <p:txBody>
          <a:bodyPr vert="horz" lIns="180000" tIns="90000" rIns="90000" bIns="90000" rtlCol="0" anchor="ct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2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800" b="1"/>
          </a:p>
          <a:p>
            <a:r>
              <a:rPr lang="en-AU" sz="1800" b="1"/>
              <a:t>Culture </a:t>
            </a:r>
          </a:p>
          <a:p>
            <a:r>
              <a:rPr lang="en-AU" sz="1800" b="1"/>
              <a:t>	</a:t>
            </a:r>
          </a:p>
        </p:txBody>
      </p:sp>
    </p:spTree>
    <p:extLst>
      <p:ext uri="{BB962C8B-B14F-4D97-AF65-F5344CB8AC3E}">
        <p14:creationId xmlns:p14="http://schemas.microsoft.com/office/powerpoint/2010/main" val="185248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CE5391-1604-5448-5622-32D5CD6D094D}"/>
              </a:ext>
            </a:extLst>
          </p:cNvPr>
          <p:cNvSpPr>
            <a:spLocks noGrp="1"/>
          </p:cNvSpPr>
          <p:nvPr>
            <p:ph type="title"/>
          </p:nvPr>
        </p:nvSpPr>
        <p:spPr/>
        <p:txBody>
          <a:bodyPr/>
          <a:lstStyle/>
          <a:p>
            <a:r>
              <a:rPr lang="en-AU" dirty="0"/>
              <a:t>Capability</a:t>
            </a:r>
            <a:endParaRPr lang="en-AU" sz="1400" dirty="0">
              <a:solidFill>
                <a:schemeClr val="bg1"/>
              </a:solidFill>
            </a:endParaRPr>
          </a:p>
        </p:txBody>
      </p:sp>
      <p:sp>
        <p:nvSpPr>
          <p:cNvPr id="5" name="Content Placeholder 4">
            <a:extLst>
              <a:ext uri="{FF2B5EF4-FFF2-40B4-BE49-F238E27FC236}">
                <a16:creationId xmlns:a16="http://schemas.microsoft.com/office/drawing/2014/main" id="{531A6A4D-ECE0-5B53-54CB-86B4D525D38E}"/>
              </a:ext>
            </a:extLst>
          </p:cNvPr>
          <p:cNvSpPr>
            <a:spLocks noGrp="1"/>
          </p:cNvSpPr>
          <p:nvPr>
            <p:ph idx="1"/>
          </p:nvPr>
        </p:nvSpPr>
        <p:spPr/>
        <p:txBody>
          <a:bodyPr/>
          <a:lstStyle/>
          <a:p>
            <a:r>
              <a:rPr lang="en-AU" sz="1400" dirty="0"/>
              <a:t>Capability is how integrity education, guidance and resources ensure that the workforce has the knowledge, awareness and skills to deliver on integrity obligations </a:t>
            </a:r>
            <a:br>
              <a:rPr lang="en-AU" sz="1400" dirty="0"/>
            </a:br>
            <a:r>
              <a:rPr lang="en-AU" sz="1400" dirty="0"/>
              <a:t>day to day.</a:t>
            </a:r>
          </a:p>
          <a:p>
            <a:r>
              <a:rPr lang="en-AU" sz="1400" dirty="0"/>
              <a:t>It focuses on:</a:t>
            </a:r>
          </a:p>
          <a:p>
            <a:pPr marL="285750" indent="-285750">
              <a:buFont typeface="Arial" panose="020B0604020202020204" pitchFamily="34" charset="0"/>
              <a:buChar char="•"/>
            </a:pPr>
            <a:r>
              <a:rPr lang="en-AU" sz="1400" dirty="0"/>
              <a:t>guidance and training</a:t>
            </a:r>
          </a:p>
          <a:p>
            <a:pPr marL="285750" indent="-285750">
              <a:buFont typeface="Arial" panose="020B0604020202020204" pitchFamily="34" charset="0"/>
              <a:buChar char="•"/>
            </a:pPr>
            <a:r>
              <a:rPr lang="en-AU" sz="1400" dirty="0"/>
              <a:t>knowledge</a:t>
            </a:r>
          </a:p>
          <a:p>
            <a:pPr marL="285750" indent="-285750">
              <a:buFont typeface="Arial" panose="020B0604020202020204" pitchFamily="34" charset="0"/>
              <a:buChar char="•"/>
            </a:pPr>
            <a:r>
              <a:rPr lang="en-AU" sz="1400" dirty="0"/>
              <a:t>awareness</a:t>
            </a:r>
          </a:p>
          <a:p>
            <a:pPr marL="285750" indent="-285750">
              <a:buFont typeface="Arial" panose="020B0604020202020204" pitchFamily="34" charset="0"/>
              <a:buChar char="•"/>
            </a:pPr>
            <a:r>
              <a:rPr lang="en-AU" sz="1400" dirty="0"/>
              <a:t>skills</a:t>
            </a:r>
          </a:p>
          <a:p>
            <a:pPr marL="285750" indent="-285750">
              <a:buFont typeface="Arial" panose="020B0604020202020204" pitchFamily="34" charset="0"/>
              <a:buChar char="•"/>
            </a:pPr>
            <a:r>
              <a:rPr lang="en-AU" sz="1400" dirty="0"/>
              <a:t>resourcing.</a:t>
            </a:r>
          </a:p>
        </p:txBody>
      </p:sp>
      <p:pic>
        <p:nvPicPr>
          <p:cNvPr id="7" name="Picture 6">
            <a:extLst>
              <a:ext uri="{FF2B5EF4-FFF2-40B4-BE49-F238E27FC236}">
                <a16:creationId xmlns:a16="http://schemas.microsoft.com/office/drawing/2014/main" id="{78FFCC7E-4B96-4D58-7278-4BF4916F4FC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51999" y="870727"/>
            <a:ext cx="5381251" cy="825124"/>
          </a:xfrm>
          <a:prstGeom prst="rect">
            <a:avLst/>
          </a:prstGeom>
        </p:spPr>
      </p:pic>
    </p:spTree>
    <p:extLst>
      <p:ext uri="{BB962C8B-B14F-4D97-AF65-F5344CB8AC3E}">
        <p14:creationId xmlns:p14="http://schemas.microsoft.com/office/powerpoint/2010/main" val="4157613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0">
            <a:extLst>
              <a:ext uri="{FF2B5EF4-FFF2-40B4-BE49-F238E27FC236}">
                <a16:creationId xmlns:a16="http://schemas.microsoft.com/office/drawing/2014/main" id="{A538012B-E378-4F2E-B364-A34391C455C4}"/>
              </a:ext>
            </a:extLst>
          </p:cNvPr>
          <p:cNvGraphicFramePr>
            <a:graphicFrameLocks noGrp="1"/>
          </p:cNvGraphicFramePr>
          <p:nvPr>
            <p:ph idx="1"/>
            <p:extLst>
              <p:ext uri="{D42A27DB-BD31-4B8C-83A1-F6EECF244321}">
                <p14:modId xmlns:p14="http://schemas.microsoft.com/office/powerpoint/2010/main" val="1023016477"/>
              </p:ext>
            </p:extLst>
          </p:nvPr>
        </p:nvGraphicFramePr>
        <p:xfrm>
          <a:off x="448125" y="1421110"/>
          <a:ext cx="9800775" cy="4420890"/>
        </p:xfrm>
        <a:graphic>
          <a:graphicData uri="http://schemas.openxmlformats.org/drawingml/2006/table">
            <a:tbl>
              <a:tblPr firstRow="1" bandRow="1">
                <a:tableStyleId>{9D7B26C5-4107-4FEC-AEDC-1716B250A1EF}</a:tableStyleId>
              </a:tblPr>
              <a:tblGrid>
                <a:gridCol w="3569817">
                  <a:extLst>
                    <a:ext uri="{9D8B030D-6E8A-4147-A177-3AD203B41FA5}">
                      <a16:colId xmlns:a16="http://schemas.microsoft.com/office/drawing/2014/main" val="354378992"/>
                    </a:ext>
                  </a:extLst>
                </a:gridCol>
                <a:gridCol w="6230958">
                  <a:extLst>
                    <a:ext uri="{9D8B030D-6E8A-4147-A177-3AD203B41FA5}">
                      <a16:colId xmlns:a16="http://schemas.microsoft.com/office/drawing/2014/main" val="2274691060"/>
                    </a:ext>
                  </a:extLst>
                </a:gridCol>
              </a:tblGrid>
              <a:tr h="280177">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AU" sz="1100" b="0">
                          <a:solidFill>
                            <a:schemeClr val="bg1"/>
                          </a:solidFill>
                          <a:latin typeface="VIC SemiBold"/>
                        </a:rPr>
                        <a:t>Indicator</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AU" sz="1100" b="0">
                          <a:solidFill>
                            <a:schemeClr val="bg1"/>
                          </a:solidFill>
                          <a:latin typeface="VIC SemiBold" panose="00000700000000000000" pitchFamily="50" charset="0"/>
                        </a:rPr>
                        <a:t>Rationale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48944789"/>
                  </a:ext>
                </a:extLst>
              </a:tr>
              <a:tr h="80550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kern="1200" dirty="0">
                          <a:solidFill>
                            <a:schemeClr val="tx1"/>
                          </a:solidFill>
                          <a:latin typeface="+mn-lt"/>
                          <a:ea typeface="+mn-ea"/>
                          <a:cs typeface="+mn-cs"/>
                        </a:rPr>
                        <a:t>Percentage of staff who have completed mandatory integrity training courses within required timeframes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Providing and monitoring completion of integrity training will assist with uplifting integrity awareness and capability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1748814"/>
                  </a:ext>
                </a:extLst>
              </a:tr>
              <a:tr h="67352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kern="1200">
                          <a:solidFill>
                            <a:schemeClr val="tx1"/>
                          </a:solidFill>
                          <a:effectLst/>
                          <a:latin typeface="+mn-lt"/>
                          <a:ea typeface="+mn-ea"/>
                          <a:cs typeface="+mn-cs"/>
                        </a:rPr>
                        <a:t>Number of all staff communications related to integrity</a:t>
                      </a:r>
                      <a:endParaRPr lang="en-AU" sz="1100" kern="1200">
                        <a:solidFill>
                          <a:schemeClr val="tx1"/>
                        </a:solidFill>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Communications program may contribute to integrity awareness and capability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69114737"/>
                  </a:ext>
                </a:extLst>
              </a:tr>
              <a:tr h="80550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Percentage of staff with an integrity goal in their Performance Development Plan (PDP)</a:t>
                      </a:r>
                      <a:endParaRPr lang="en-AU" sz="1100" kern="1200" dirty="0">
                        <a:solidFill>
                          <a:schemeClr val="tx1"/>
                        </a:solidFill>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High rates of integrity-related goals in PDPs may indicate employees and managers are clear on expected deliverables and behaviours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35074234"/>
                  </a:ext>
                </a:extLst>
              </a:tr>
              <a:tr h="185617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Evaluation feedback from staff undertaking integrity-related capability development activities</a:t>
                      </a:r>
                      <a:endParaRPr lang="en-AU" sz="1100" kern="1200" dirty="0">
                        <a:solidFill>
                          <a:schemeClr val="tx1"/>
                        </a:solidFill>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Staff who participate in integrity capability building: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1200" dirty="0">
                          <a:solidFill>
                            <a:schemeClr val="tx1"/>
                          </a:solidFill>
                          <a:effectLst/>
                          <a:latin typeface="+mn-lt"/>
                          <a:ea typeface="+mn-ea"/>
                          <a:cs typeface="+mn-cs"/>
                        </a:rPr>
                        <a:t>gain an understanding of the expectations, values and standards and are better able to make decisions consistent with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1200" dirty="0">
                          <a:solidFill>
                            <a:schemeClr val="tx1"/>
                          </a:solidFill>
                          <a:effectLst/>
                          <a:latin typeface="+mn-lt"/>
                          <a:ea typeface="+mn-ea"/>
                          <a:cs typeface="+mn-cs"/>
                        </a:rPr>
                        <a:t>are more aware of the risks associated with their work and how to respond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1200" dirty="0">
                          <a:solidFill>
                            <a:schemeClr val="tx1"/>
                          </a:solidFill>
                          <a:effectLst/>
                          <a:latin typeface="+mn-lt"/>
                          <a:ea typeface="+mn-ea"/>
                          <a:cs typeface="+mn-cs"/>
                        </a:rPr>
                        <a:t>are more likely to understand how to report integrity concerns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1200" dirty="0">
                          <a:solidFill>
                            <a:schemeClr val="tx1"/>
                          </a:solidFill>
                          <a:effectLst/>
                          <a:latin typeface="+mn-lt"/>
                          <a:ea typeface="+mn-ea"/>
                          <a:cs typeface="+mn-cs"/>
                        </a:rPr>
                        <a:t>are more likely to exercise good judgement when faced with ethical dilemmas.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14083846"/>
                  </a:ext>
                </a:extLst>
              </a:tr>
            </a:tbl>
          </a:graphicData>
        </a:graphic>
      </p:graphicFrame>
      <p:sp>
        <p:nvSpPr>
          <p:cNvPr id="2" name="Content Placeholder 5">
            <a:extLst>
              <a:ext uri="{FF2B5EF4-FFF2-40B4-BE49-F238E27FC236}">
                <a16:creationId xmlns:a16="http://schemas.microsoft.com/office/drawing/2014/main" id="{D3E5D8D3-0E5D-7555-89D7-2BD85A2FA8B5}"/>
              </a:ext>
            </a:extLst>
          </p:cNvPr>
          <p:cNvSpPr txBox="1">
            <a:spLocks/>
          </p:cNvSpPr>
          <p:nvPr/>
        </p:nvSpPr>
        <p:spPr>
          <a:xfrm>
            <a:off x="448125" y="80998"/>
            <a:ext cx="4500000" cy="554400"/>
          </a:xfrm>
          <a:prstGeom prst="rect">
            <a:avLst/>
          </a:prstGeom>
          <a:solidFill>
            <a:schemeClr val="tx2"/>
          </a:solidFill>
          <a:ln>
            <a:noFill/>
          </a:ln>
        </p:spPr>
        <p:txBody>
          <a:bodyPr vert="horz" lIns="90000" tIns="90000" rIns="90000" bIns="90000" rtlCol="0" anchor="ct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2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pPr>
            <a:r>
              <a:rPr lang="en-AU" sz="1800" b="1" dirty="0">
                <a:solidFill>
                  <a:schemeClr val="bg1"/>
                </a:solidFill>
              </a:rPr>
              <a:t>Indicators</a:t>
            </a:r>
          </a:p>
        </p:txBody>
      </p:sp>
      <p:sp>
        <p:nvSpPr>
          <p:cNvPr id="3" name="Content Placeholder 5">
            <a:extLst>
              <a:ext uri="{FF2B5EF4-FFF2-40B4-BE49-F238E27FC236}">
                <a16:creationId xmlns:a16="http://schemas.microsoft.com/office/drawing/2014/main" id="{F72A9355-D79D-079F-1BF5-5E32271E7C27}"/>
              </a:ext>
            </a:extLst>
          </p:cNvPr>
          <p:cNvSpPr txBox="1">
            <a:spLocks/>
          </p:cNvSpPr>
          <p:nvPr/>
        </p:nvSpPr>
        <p:spPr>
          <a:xfrm>
            <a:off x="4948125" y="88198"/>
            <a:ext cx="4500000" cy="540000"/>
          </a:xfrm>
          <a:prstGeom prst="rect">
            <a:avLst/>
          </a:prstGeom>
          <a:solidFill>
            <a:schemeClr val="bg1"/>
          </a:solidFill>
          <a:ln>
            <a:solidFill>
              <a:schemeClr val="accent1"/>
            </a:solidFill>
          </a:ln>
        </p:spPr>
        <p:txBody>
          <a:bodyPr vert="horz" lIns="180000" tIns="90000" rIns="90000" bIns="90000" rtlCol="0" anchor="ct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2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800" b="1"/>
          </a:p>
          <a:p>
            <a:r>
              <a:rPr lang="en-AU" sz="1800" b="1"/>
              <a:t>Capability</a:t>
            </a:r>
          </a:p>
          <a:p>
            <a:r>
              <a:rPr lang="en-AU" sz="1800" b="1"/>
              <a:t>	</a:t>
            </a:r>
          </a:p>
        </p:txBody>
      </p:sp>
    </p:spTree>
    <p:extLst>
      <p:ext uri="{BB962C8B-B14F-4D97-AF65-F5344CB8AC3E}">
        <p14:creationId xmlns:p14="http://schemas.microsoft.com/office/powerpoint/2010/main" val="2652862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CE5391-1604-5448-5622-32D5CD6D094D}"/>
              </a:ext>
            </a:extLst>
          </p:cNvPr>
          <p:cNvSpPr>
            <a:spLocks noGrp="1"/>
          </p:cNvSpPr>
          <p:nvPr>
            <p:ph type="title"/>
          </p:nvPr>
        </p:nvSpPr>
        <p:spPr/>
        <p:txBody>
          <a:bodyPr/>
          <a:lstStyle/>
          <a:p>
            <a:r>
              <a:rPr lang="en-AU" dirty="0"/>
              <a:t>Policies, processes and frameworks</a:t>
            </a:r>
            <a:r>
              <a:rPr lang="en-AU" sz="1400" dirty="0">
                <a:solidFill>
                  <a:schemeClr val="bg1"/>
                </a:solidFill>
              </a:rPr>
              <a:t>- Policies, processes and frameworks</a:t>
            </a:r>
          </a:p>
        </p:txBody>
      </p:sp>
      <p:sp>
        <p:nvSpPr>
          <p:cNvPr id="5" name="Content Placeholder 4">
            <a:extLst>
              <a:ext uri="{FF2B5EF4-FFF2-40B4-BE49-F238E27FC236}">
                <a16:creationId xmlns:a16="http://schemas.microsoft.com/office/drawing/2014/main" id="{531A6A4D-ECE0-5B53-54CB-86B4D525D38E}"/>
              </a:ext>
            </a:extLst>
          </p:cNvPr>
          <p:cNvSpPr>
            <a:spLocks noGrp="1"/>
          </p:cNvSpPr>
          <p:nvPr>
            <p:ph idx="1"/>
          </p:nvPr>
        </p:nvSpPr>
        <p:spPr/>
        <p:txBody>
          <a:bodyPr/>
          <a:lstStyle/>
          <a:p>
            <a:pPr algn="l"/>
            <a:r>
              <a:rPr lang="en-AU" sz="1400" b="0" i="0" dirty="0">
                <a:solidFill>
                  <a:srgbClr val="000000"/>
                </a:solidFill>
                <a:effectLst/>
                <a:latin typeface="VIC" panose="00000500000000000000" pitchFamily="50" charset="0"/>
              </a:rPr>
              <a:t>Policies and frameworks set the integrity standards and obligations that are then operationalised through integrity processes. They set the parameters for what the workforce can and can’t do.</a:t>
            </a:r>
          </a:p>
          <a:p>
            <a:pPr algn="l"/>
            <a:r>
              <a:rPr lang="en-AU" sz="1400" b="0" i="0" dirty="0">
                <a:solidFill>
                  <a:srgbClr val="000000"/>
                </a:solidFill>
                <a:effectLst/>
                <a:latin typeface="VIC" panose="00000500000000000000" pitchFamily="50" charset="0"/>
              </a:rPr>
              <a:t>It focuses on:</a:t>
            </a: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2"/>
              </a:rPr>
              <a:t>declaration of private interest</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3"/>
              </a:rPr>
              <a:t>conflict of interest</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4"/>
              </a:rPr>
              <a:t>financial management</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5"/>
              </a:rPr>
              <a:t>procurement</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6"/>
              </a:rPr>
              <a:t>pre-employment misconduct screening</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secondary employment practices</a:t>
            </a: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7"/>
              </a:rPr>
              <a:t>management of separation risks</a:t>
            </a:r>
            <a:endParaRPr lang="en-AU" sz="1400" b="0" i="0" dirty="0">
              <a:solidFill>
                <a:srgbClr val="000000"/>
              </a:solidFill>
              <a:effectLst/>
              <a:latin typeface="VIC" panose="00000500000000000000" pitchFamily="50" charset="0"/>
            </a:endParaRPr>
          </a:p>
        </p:txBody>
      </p:sp>
      <p:sp>
        <p:nvSpPr>
          <p:cNvPr id="2" name="Content Placeholder 1">
            <a:extLst>
              <a:ext uri="{FF2B5EF4-FFF2-40B4-BE49-F238E27FC236}">
                <a16:creationId xmlns:a16="http://schemas.microsoft.com/office/drawing/2014/main" id="{97D78F18-7B47-BBDC-A7A8-42A658DF44EE}"/>
              </a:ext>
            </a:extLst>
          </p:cNvPr>
          <p:cNvSpPr>
            <a:spLocks noGrp="1"/>
          </p:cNvSpPr>
          <p:nvPr>
            <p:ph idx="10"/>
          </p:nvPr>
        </p:nvSpPr>
        <p:spPr/>
        <p:txBody>
          <a:bodyPr/>
          <a:lstStyle/>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8"/>
              </a:rPr>
              <a:t>records management</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9"/>
              </a:rPr>
              <a:t>information security</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10"/>
              </a:rPr>
              <a:t>gifts, benefits and hospitality</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11"/>
              </a:rPr>
              <a:t>public interest disclosures</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12"/>
              </a:rPr>
              <a:t>review of actions</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13"/>
              </a:rPr>
              <a:t>merit-based employment practices</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complaints processes.</a:t>
            </a:r>
          </a:p>
        </p:txBody>
      </p:sp>
      <p:pic>
        <p:nvPicPr>
          <p:cNvPr id="7" name="Picture 6">
            <a:extLst>
              <a:ext uri="{FF2B5EF4-FFF2-40B4-BE49-F238E27FC236}">
                <a16:creationId xmlns:a16="http://schemas.microsoft.com/office/drawing/2014/main" id="{42012C9A-EA51-2DFC-B269-234C7AA116D6}"/>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6251999" y="870727"/>
            <a:ext cx="5381251" cy="825124"/>
          </a:xfrm>
          <a:prstGeom prst="rect">
            <a:avLst/>
          </a:prstGeom>
        </p:spPr>
      </p:pic>
    </p:spTree>
    <p:extLst>
      <p:ext uri="{BB962C8B-B14F-4D97-AF65-F5344CB8AC3E}">
        <p14:creationId xmlns:p14="http://schemas.microsoft.com/office/powerpoint/2010/main" val="2461814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0">
            <a:extLst>
              <a:ext uri="{FF2B5EF4-FFF2-40B4-BE49-F238E27FC236}">
                <a16:creationId xmlns:a16="http://schemas.microsoft.com/office/drawing/2014/main" id="{A538012B-E378-4F2E-B364-A34391C455C4}"/>
              </a:ext>
            </a:extLst>
          </p:cNvPr>
          <p:cNvGraphicFramePr>
            <a:graphicFrameLocks noGrp="1"/>
          </p:cNvGraphicFramePr>
          <p:nvPr>
            <p:ph idx="1"/>
            <p:extLst>
              <p:ext uri="{D42A27DB-BD31-4B8C-83A1-F6EECF244321}">
                <p14:modId xmlns:p14="http://schemas.microsoft.com/office/powerpoint/2010/main" val="3204791060"/>
              </p:ext>
            </p:extLst>
          </p:nvPr>
        </p:nvGraphicFramePr>
        <p:xfrm>
          <a:off x="448125" y="1213785"/>
          <a:ext cx="10092875" cy="4934717"/>
        </p:xfrm>
        <a:graphic>
          <a:graphicData uri="http://schemas.openxmlformats.org/drawingml/2006/table">
            <a:tbl>
              <a:tblPr firstRow="1" bandRow="1">
                <a:tableStyleId>{9D7B26C5-4107-4FEC-AEDC-1716B250A1EF}</a:tableStyleId>
              </a:tblPr>
              <a:tblGrid>
                <a:gridCol w="4027307">
                  <a:extLst>
                    <a:ext uri="{9D8B030D-6E8A-4147-A177-3AD203B41FA5}">
                      <a16:colId xmlns:a16="http://schemas.microsoft.com/office/drawing/2014/main" val="354378992"/>
                    </a:ext>
                  </a:extLst>
                </a:gridCol>
                <a:gridCol w="6065568">
                  <a:extLst>
                    <a:ext uri="{9D8B030D-6E8A-4147-A177-3AD203B41FA5}">
                      <a16:colId xmlns:a16="http://schemas.microsoft.com/office/drawing/2014/main" val="2274691060"/>
                    </a:ext>
                  </a:extLst>
                </a:gridCol>
              </a:tblGrid>
              <a:tr h="244677">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AU" sz="1100" b="0" dirty="0">
                          <a:solidFill>
                            <a:schemeClr val="bg1"/>
                          </a:solidFill>
                          <a:latin typeface="VIC SemiBold"/>
                        </a:rPr>
                        <a:t>Indicator</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AU" sz="1100" b="0" dirty="0">
                          <a:solidFill>
                            <a:schemeClr val="bg1"/>
                          </a:solidFill>
                          <a:latin typeface="VIC SemiBold"/>
                        </a:rPr>
                        <a:t>Rationale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48944789"/>
                  </a:ext>
                </a:extLst>
              </a:tr>
              <a:tr h="531351">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Number and type of conflicts of interest declared </a:t>
                      </a:r>
                      <a:endParaRPr lang="en-AU" sz="1100" kern="1200" dirty="0">
                        <a:solidFill>
                          <a:schemeClr val="tx1"/>
                        </a:solidFill>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Supports employees to work with integrity, be accountable and be transparent. For example, by demonstrating compliance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1748814"/>
                  </a:ext>
                </a:extLst>
              </a:tr>
              <a:tr h="644377">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Percentage of eligible staff completed Declaration of </a:t>
                      </a:r>
                      <a:r>
                        <a:rPr lang="en-AU" sz="1100" kern="1200">
                          <a:solidFill>
                            <a:schemeClr val="tx1"/>
                          </a:solidFill>
                          <a:effectLst/>
                          <a:latin typeface="+mn-lt"/>
                          <a:ea typeface="+mn-ea"/>
                          <a:cs typeface="+mn-cs"/>
                        </a:rPr>
                        <a:t>Private Interests</a:t>
                      </a:r>
                      <a:endParaRPr lang="en-AU" sz="1100" kern="1200" dirty="0">
                        <a:solidFill>
                          <a:schemeClr val="tx1"/>
                        </a:solidFill>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Supports employees to work with integrity, be accountable and be transparent. For example, by demonstrating compliance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0424943"/>
                  </a:ext>
                </a:extLst>
              </a:tr>
              <a:tr h="601723">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Percentage of reviewed Conflict of Interest declarations with an appropriate management plan in place</a:t>
                      </a:r>
                      <a:endParaRPr lang="en-AU" sz="1100" kern="1200" dirty="0">
                        <a:solidFill>
                          <a:schemeClr val="tx1"/>
                        </a:solidFill>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Supports employees to work with integrity, be accountable and be transparent. For example, by demonstrating compliance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9114737"/>
                  </a:ext>
                </a:extLst>
              </a:tr>
              <a:tr h="1288474">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Number of employees, contractors and consultants who completed pre-employment misconduct screening and percentage found unsuitable</a:t>
                      </a:r>
                      <a:endParaRPr lang="en-AU" sz="1100" kern="1200" dirty="0">
                        <a:solidFill>
                          <a:schemeClr val="tx1"/>
                        </a:solidFill>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1200"/>
                        </a:spcBef>
                        <a:spcAft>
                          <a:spcPts val="300"/>
                        </a:spcAft>
                        <a:buClrTx/>
                        <a:buSzTx/>
                        <a:buFont typeface="Arial" panose="020B0604020202020204" pitchFamily="34" charset="0"/>
                        <a:buNone/>
                      </a:pPr>
                      <a:r>
                        <a:rPr lang="en-AU" sz="1100" kern="1200" dirty="0">
                          <a:solidFill>
                            <a:schemeClr val="tx1"/>
                          </a:solidFill>
                          <a:effectLst/>
                          <a:latin typeface="+mn-lt"/>
                          <a:ea typeface="+mn-ea"/>
                          <a:cs typeface="+mn-cs"/>
                        </a:rPr>
                        <a:t>Pre-employment screening may ensure people are suitable to operate in the context of the organisation.</a:t>
                      </a:r>
                      <a:endParaRPr lang="en-US" sz="1100" dirty="0">
                        <a:latin typeface="+mn-lt"/>
                        <a:ea typeface="+mn-ea"/>
                        <a:cs typeface="+mn-cs"/>
                      </a:endParaRPr>
                    </a:p>
                    <a:p>
                      <a:pPr marL="0" marR="0" lvl="0" indent="0" algn="l" rtl="0">
                        <a:lnSpc>
                          <a:spcPct val="100000"/>
                        </a:lnSpc>
                        <a:spcBef>
                          <a:spcPts val="1200"/>
                        </a:spcBef>
                        <a:spcAft>
                          <a:spcPts val="300"/>
                        </a:spcAft>
                        <a:buClrTx/>
                        <a:buSzTx/>
                        <a:buFont typeface="Arial" panose="020B0604020202020204" pitchFamily="34" charset="0"/>
                        <a:buNone/>
                      </a:pPr>
                      <a:r>
                        <a:rPr lang="en-AU" sz="1100" kern="1200" dirty="0">
                          <a:solidFill>
                            <a:schemeClr val="tx1"/>
                          </a:solidFill>
                          <a:effectLst/>
                          <a:latin typeface="+mn-lt"/>
                          <a:ea typeface="+mn-ea"/>
                          <a:cs typeface="+mn-cs"/>
                        </a:rPr>
                        <a:t>High numbers operating without having undergone pre-employment screening may indicate an integrity risk. High numbers failing screening may indicate failures in recruitment processes</a:t>
                      </a:r>
                      <a:endParaRPr lang="en-AU" sz="11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557453"/>
                  </a:ext>
                </a:extLst>
              </a:tr>
              <a:tr h="804856">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Number of secondary employment requests and percentage of requests approved</a:t>
                      </a:r>
                      <a:endParaRPr lang="en-AU" sz="1100" kern="1200" dirty="0">
                        <a:solidFill>
                          <a:schemeClr val="tx1"/>
                        </a:solidFill>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Data on secondary employment requests demonstrates whether employees are working with integrity, are accountable and are transparent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9444040"/>
                  </a:ext>
                </a:extLst>
              </a:tr>
              <a:tr h="804856">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Number and categories of declarable gifts, benefits and hospitality (GBH) offered and accepted</a:t>
                      </a:r>
                      <a:endParaRPr lang="en-AU" sz="1100" kern="1200" dirty="0">
                        <a:solidFill>
                          <a:schemeClr val="tx1"/>
                        </a:solidFill>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Data on GBH demonstrates whether employees are working with integrity, are accountable and are transparent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3577771"/>
                  </a:ext>
                </a:extLst>
              </a:tr>
            </a:tbl>
          </a:graphicData>
        </a:graphic>
      </p:graphicFrame>
      <p:sp>
        <p:nvSpPr>
          <p:cNvPr id="5" name="Content Placeholder 5">
            <a:extLst>
              <a:ext uri="{FF2B5EF4-FFF2-40B4-BE49-F238E27FC236}">
                <a16:creationId xmlns:a16="http://schemas.microsoft.com/office/drawing/2014/main" id="{7DD59EED-2979-316E-1E1D-964B8229E45C}"/>
              </a:ext>
            </a:extLst>
          </p:cNvPr>
          <p:cNvSpPr txBox="1">
            <a:spLocks/>
          </p:cNvSpPr>
          <p:nvPr/>
        </p:nvSpPr>
        <p:spPr>
          <a:xfrm>
            <a:off x="448125" y="80998"/>
            <a:ext cx="4500000" cy="554400"/>
          </a:xfrm>
          <a:prstGeom prst="rect">
            <a:avLst/>
          </a:prstGeom>
          <a:solidFill>
            <a:schemeClr val="tx2"/>
          </a:solidFill>
          <a:ln>
            <a:noFill/>
          </a:ln>
        </p:spPr>
        <p:txBody>
          <a:bodyPr vert="horz" lIns="90000" tIns="90000" rIns="90000" bIns="90000" rtlCol="0" anchor="ct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2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pPr>
            <a:r>
              <a:rPr lang="en-AU" sz="1800" b="1" dirty="0">
                <a:solidFill>
                  <a:schemeClr val="bg1"/>
                </a:solidFill>
              </a:rPr>
              <a:t>Indicators</a:t>
            </a:r>
          </a:p>
        </p:txBody>
      </p:sp>
      <p:sp>
        <p:nvSpPr>
          <p:cNvPr id="6" name="Content Placeholder 5">
            <a:extLst>
              <a:ext uri="{FF2B5EF4-FFF2-40B4-BE49-F238E27FC236}">
                <a16:creationId xmlns:a16="http://schemas.microsoft.com/office/drawing/2014/main" id="{C232BF80-50A9-4113-184C-45CD02DA28DA}"/>
              </a:ext>
            </a:extLst>
          </p:cNvPr>
          <p:cNvSpPr txBox="1">
            <a:spLocks/>
          </p:cNvSpPr>
          <p:nvPr/>
        </p:nvSpPr>
        <p:spPr>
          <a:xfrm>
            <a:off x="4948125" y="88198"/>
            <a:ext cx="4500000" cy="540000"/>
          </a:xfrm>
          <a:prstGeom prst="rect">
            <a:avLst/>
          </a:prstGeom>
          <a:solidFill>
            <a:schemeClr val="bg1"/>
          </a:solidFill>
          <a:ln>
            <a:solidFill>
              <a:schemeClr val="accent1"/>
            </a:solidFill>
          </a:ln>
        </p:spPr>
        <p:txBody>
          <a:bodyPr vert="horz" lIns="180000" tIns="90000" rIns="90000" bIns="90000" rtlCol="0" anchor="ct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2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800" b="1"/>
          </a:p>
          <a:p>
            <a:r>
              <a:rPr lang="en-AU" sz="1800" b="1"/>
              <a:t>Policies, processes and frameworks</a:t>
            </a:r>
          </a:p>
          <a:p>
            <a:r>
              <a:rPr lang="en-AU" sz="1800" b="1"/>
              <a:t>	</a:t>
            </a:r>
          </a:p>
        </p:txBody>
      </p:sp>
    </p:spTree>
    <p:extLst>
      <p:ext uri="{BB962C8B-B14F-4D97-AF65-F5344CB8AC3E}">
        <p14:creationId xmlns:p14="http://schemas.microsoft.com/office/powerpoint/2010/main" val="1913162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CE5391-1604-5448-5622-32D5CD6D094D}"/>
              </a:ext>
            </a:extLst>
          </p:cNvPr>
          <p:cNvSpPr>
            <a:spLocks noGrp="1"/>
          </p:cNvSpPr>
          <p:nvPr>
            <p:ph type="title"/>
          </p:nvPr>
        </p:nvSpPr>
        <p:spPr/>
        <p:txBody>
          <a:bodyPr/>
          <a:lstStyle/>
          <a:p>
            <a:r>
              <a:rPr lang="en-AU" dirty="0"/>
              <a:t>Governance and accountability</a:t>
            </a:r>
            <a:r>
              <a:rPr lang="en-AU" sz="1400" dirty="0">
                <a:solidFill>
                  <a:schemeClr val="bg1"/>
                </a:solidFill>
              </a:rPr>
              <a:t> accountability, </a:t>
            </a:r>
            <a:r>
              <a:rPr lang="en-AU" sz="1400" i="0" dirty="0">
                <a:solidFill>
                  <a:schemeClr val="bg1"/>
                </a:solidFill>
                <a:effectLst/>
                <a:latin typeface="VIC" panose="00000500000000000000" pitchFamily="50" charset="0"/>
              </a:rPr>
              <a:t>Prevention of fraud</a:t>
            </a:r>
            <a:endParaRPr lang="en-AU" sz="1400" dirty="0">
              <a:solidFill>
                <a:schemeClr val="bg1"/>
              </a:solidFill>
            </a:endParaRPr>
          </a:p>
        </p:txBody>
      </p:sp>
      <p:sp>
        <p:nvSpPr>
          <p:cNvPr id="5" name="Content Placeholder 4">
            <a:extLst>
              <a:ext uri="{FF2B5EF4-FFF2-40B4-BE49-F238E27FC236}">
                <a16:creationId xmlns:a16="http://schemas.microsoft.com/office/drawing/2014/main" id="{531A6A4D-ECE0-5B53-54CB-86B4D525D38E}"/>
              </a:ext>
            </a:extLst>
          </p:cNvPr>
          <p:cNvSpPr>
            <a:spLocks noGrp="1"/>
          </p:cNvSpPr>
          <p:nvPr>
            <p:ph idx="1"/>
          </p:nvPr>
        </p:nvSpPr>
        <p:spPr/>
        <p:txBody>
          <a:bodyPr/>
          <a:lstStyle/>
          <a:p>
            <a:pPr algn="l"/>
            <a:r>
              <a:rPr lang="en-AU" sz="1400" b="0" i="0" dirty="0">
                <a:solidFill>
                  <a:srgbClr val="000000"/>
                </a:solidFill>
                <a:effectLst/>
                <a:latin typeface="VIC" panose="00000500000000000000" pitchFamily="50" charset="0"/>
              </a:rPr>
              <a:t>Governance and accountability ensure effective oversight and accountability for integrity practice within the organisation. This supports trust in the integrity system through transparency of both performance and planned improvements.</a:t>
            </a:r>
          </a:p>
          <a:p>
            <a:pPr algn="l"/>
            <a:r>
              <a:rPr lang="en-AU" sz="1400" b="0" i="0" dirty="0">
                <a:solidFill>
                  <a:srgbClr val="000000"/>
                </a:solidFill>
                <a:effectLst/>
                <a:latin typeface="VIC" panose="00000500000000000000" pitchFamily="50" charset="0"/>
              </a:rPr>
              <a:t>It focuses on:</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clear </a:t>
            </a:r>
            <a:r>
              <a:rPr lang="en-AU" sz="1400" b="0" i="0" u="sng" dirty="0">
                <a:solidFill>
                  <a:srgbClr val="007B4B"/>
                </a:solidFill>
                <a:effectLst/>
                <a:latin typeface="VIC" panose="00000500000000000000" pitchFamily="50" charset="0"/>
                <a:hlinkClick r:id="rId2"/>
              </a:rPr>
              <a:t>governance</a:t>
            </a:r>
            <a:r>
              <a:rPr lang="en-AU" sz="1400" b="0" i="0" dirty="0">
                <a:solidFill>
                  <a:srgbClr val="000000"/>
                </a:solidFill>
                <a:effectLst/>
                <a:latin typeface="VIC" panose="00000500000000000000" pitchFamily="50" charset="0"/>
              </a:rPr>
              <a:t> and oversight</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consistent, timely reporting on integrity performance</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assurance over integrity policies, process and systems</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clarity of delegations</a:t>
            </a: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3"/>
              </a:rPr>
              <a:t>compliance management</a:t>
            </a:r>
            <a:r>
              <a:rPr lang="en-AU" sz="1400" b="0" i="0" dirty="0">
                <a:solidFill>
                  <a:srgbClr val="000000"/>
                </a:solidFill>
                <a:effectLst/>
                <a:latin typeface="VIC" panose="00000500000000000000" pitchFamily="50" charset="0"/>
              </a:rPr>
              <a:t>.</a:t>
            </a:r>
          </a:p>
        </p:txBody>
      </p:sp>
      <p:pic>
        <p:nvPicPr>
          <p:cNvPr id="7" name="Picture 6">
            <a:extLst>
              <a:ext uri="{FF2B5EF4-FFF2-40B4-BE49-F238E27FC236}">
                <a16:creationId xmlns:a16="http://schemas.microsoft.com/office/drawing/2014/main" id="{27D49F8D-13A9-A6F0-3744-619146945B2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51999" y="870727"/>
            <a:ext cx="5381251" cy="825124"/>
          </a:xfrm>
          <a:prstGeom prst="rect">
            <a:avLst/>
          </a:prstGeom>
        </p:spPr>
      </p:pic>
    </p:spTree>
    <p:extLst>
      <p:ext uri="{BB962C8B-B14F-4D97-AF65-F5344CB8AC3E}">
        <p14:creationId xmlns:p14="http://schemas.microsoft.com/office/powerpoint/2010/main" val="2678541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0">
            <a:extLst>
              <a:ext uri="{FF2B5EF4-FFF2-40B4-BE49-F238E27FC236}">
                <a16:creationId xmlns:a16="http://schemas.microsoft.com/office/drawing/2014/main" id="{A538012B-E378-4F2E-B364-A34391C455C4}"/>
              </a:ext>
            </a:extLst>
          </p:cNvPr>
          <p:cNvGraphicFramePr>
            <a:graphicFrameLocks noGrp="1"/>
          </p:cNvGraphicFramePr>
          <p:nvPr>
            <p:ph idx="1"/>
            <p:extLst>
              <p:ext uri="{D42A27DB-BD31-4B8C-83A1-F6EECF244321}">
                <p14:modId xmlns:p14="http://schemas.microsoft.com/office/powerpoint/2010/main" val="3823956668"/>
              </p:ext>
            </p:extLst>
          </p:nvPr>
        </p:nvGraphicFramePr>
        <p:xfrm>
          <a:off x="448125" y="1323045"/>
          <a:ext cx="9841568" cy="2374123"/>
        </p:xfrm>
        <a:graphic>
          <a:graphicData uri="http://schemas.openxmlformats.org/drawingml/2006/table">
            <a:tbl>
              <a:tblPr firstRow="1" bandRow="1">
                <a:tableStyleId>{9D7B26C5-4107-4FEC-AEDC-1716B250A1EF}</a:tableStyleId>
              </a:tblPr>
              <a:tblGrid>
                <a:gridCol w="3996875">
                  <a:extLst>
                    <a:ext uri="{9D8B030D-6E8A-4147-A177-3AD203B41FA5}">
                      <a16:colId xmlns:a16="http://schemas.microsoft.com/office/drawing/2014/main" val="354378992"/>
                    </a:ext>
                  </a:extLst>
                </a:gridCol>
                <a:gridCol w="5844693">
                  <a:extLst>
                    <a:ext uri="{9D8B030D-6E8A-4147-A177-3AD203B41FA5}">
                      <a16:colId xmlns:a16="http://schemas.microsoft.com/office/drawing/2014/main" val="2274691060"/>
                    </a:ext>
                  </a:extLst>
                </a:gridCol>
              </a:tblGrid>
              <a:tr h="245839">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AU" sz="1200" b="0">
                          <a:solidFill>
                            <a:schemeClr val="bg1"/>
                          </a:solidFill>
                          <a:latin typeface="VIC SemiBold"/>
                        </a:rPr>
                        <a:t>Indicator</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AU" sz="1200" b="0">
                          <a:solidFill>
                            <a:schemeClr val="bg1"/>
                          </a:solidFill>
                          <a:latin typeface="VIC SemiBold" panose="00000700000000000000" pitchFamily="50" charset="0"/>
                        </a:rPr>
                        <a:t>Rationale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48944789"/>
                  </a:ext>
                </a:extLst>
              </a:tr>
              <a:tr h="580734">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a:solidFill>
                            <a:schemeClr val="tx1"/>
                          </a:solidFill>
                          <a:effectLst/>
                          <a:latin typeface="+mn-lt"/>
                          <a:ea typeface="+mn-ea"/>
                          <a:cs typeface="+mn-cs"/>
                        </a:rPr>
                        <a:t>Frequency of reporting on integrity performance to executive board and audit and risk committee​</a:t>
                      </a:r>
                      <a:endParaRPr lang="en-AU" sz="1100" kern="1200">
                        <a:solidFill>
                          <a:schemeClr val="tx1"/>
                        </a:solidFill>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a:solidFill>
                            <a:schemeClr val="tx1"/>
                          </a:solidFill>
                          <a:effectLst/>
                          <a:latin typeface="+mn-lt"/>
                          <a:ea typeface="+mn-ea"/>
                          <a:cs typeface="+mn-cs"/>
                        </a:rPr>
                        <a:t>May indicate oversight of key integrity metrics and risks</a:t>
                      </a:r>
                    </a:p>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endParaRPr lang="en-AU" sz="1100" kern="1200">
                        <a:solidFill>
                          <a:schemeClr val="tx1"/>
                        </a:solidFill>
                        <a:effectLst/>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1748814"/>
                  </a:ext>
                </a:extLst>
              </a:tr>
              <a:tr h="558317">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a:solidFill>
                            <a:schemeClr val="tx1"/>
                          </a:solidFill>
                          <a:effectLst/>
                          <a:latin typeface="+mn-lt"/>
                          <a:ea typeface="+mn-ea"/>
                          <a:cs typeface="+mn-cs"/>
                        </a:rPr>
                        <a:t>Frequency of reporting to staff on integrity performance</a:t>
                      </a:r>
                      <a:endParaRPr lang="en-AU" sz="1100" kern="1200">
                        <a:solidFill>
                          <a:schemeClr val="tx1"/>
                        </a:solidFill>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1" fontAlgn="auto" latinLnBrk="0" hangingPunct="1">
                        <a:lnSpc>
                          <a:spcPct val="100000"/>
                        </a:lnSpc>
                        <a:spcBef>
                          <a:spcPts val="1200"/>
                        </a:spcBef>
                        <a:spcAft>
                          <a:spcPts val="300"/>
                        </a:spcAft>
                        <a:buClrTx/>
                        <a:buSzTx/>
                        <a:buFont typeface="Arial" panose="020B0604020202020204" pitchFamily="34" charset="0"/>
                        <a:buNone/>
                      </a:pPr>
                      <a:r>
                        <a:rPr lang="en-AU" sz="1100" kern="1200" dirty="0">
                          <a:solidFill>
                            <a:schemeClr val="tx1"/>
                          </a:solidFill>
                          <a:effectLst/>
                          <a:latin typeface="+mn-lt"/>
                          <a:ea typeface="+mn-ea"/>
                          <a:cs typeface="+mn-cs"/>
                        </a:rPr>
                        <a:t>Reporting to staff on integrity performance promotes accountability and transparency and shows commitment to continuous improvement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0424943"/>
                  </a:ext>
                </a:extLst>
              </a:tr>
              <a:tr h="924266">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a:solidFill>
                            <a:schemeClr val="tx1"/>
                          </a:solidFill>
                          <a:effectLst/>
                          <a:latin typeface="+mn-lt"/>
                          <a:ea typeface="+mn-ea"/>
                          <a:cs typeface="+mn-cs"/>
                        </a:rPr>
                        <a:t>Proportion of internal audits that focus on integrity risks</a:t>
                      </a:r>
                      <a:endParaRPr lang="en-AU" sz="1100" kern="1200">
                        <a:solidFill>
                          <a:schemeClr val="tx1"/>
                        </a:solidFill>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May indicate oversight of key integrity metrics and risks</a:t>
                      </a:r>
                    </a:p>
                    <a:p>
                      <a:pPr marL="0" marR="0" lvl="0" indent="0" algn="l" rtl="0" eaLnBrk="1" fontAlgn="auto" latinLnBrk="0" hangingPunct="1">
                        <a:lnSpc>
                          <a:spcPct val="100000"/>
                        </a:lnSpc>
                        <a:spcBef>
                          <a:spcPts val="1200"/>
                        </a:spcBef>
                        <a:spcAft>
                          <a:spcPts val="300"/>
                        </a:spcAft>
                        <a:buClrTx/>
                        <a:buSzTx/>
                        <a:buFont typeface="Arial" panose="020B0604020202020204" pitchFamily="34" charset="0"/>
                        <a:buNone/>
                      </a:pPr>
                      <a:endParaRPr lang="en-AU" sz="1100" kern="1200" dirty="0">
                        <a:solidFill>
                          <a:schemeClr val="tx1"/>
                        </a:solidFill>
                        <a:effectLst/>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9114737"/>
                  </a:ext>
                </a:extLst>
              </a:tr>
            </a:tbl>
          </a:graphicData>
        </a:graphic>
      </p:graphicFrame>
      <p:sp>
        <p:nvSpPr>
          <p:cNvPr id="4" name="Content Placeholder 5">
            <a:extLst>
              <a:ext uri="{FF2B5EF4-FFF2-40B4-BE49-F238E27FC236}">
                <a16:creationId xmlns:a16="http://schemas.microsoft.com/office/drawing/2014/main" id="{3DF20587-3421-EF43-8C95-87A37CE7190B}"/>
              </a:ext>
            </a:extLst>
          </p:cNvPr>
          <p:cNvSpPr txBox="1">
            <a:spLocks/>
          </p:cNvSpPr>
          <p:nvPr/>
        </p:nvSpPr>
        <p:spPr>
          <a:xfrm>
            <a:off x="448125" y="80998"/>
            <a:ext cx="4500000" cy="554400"/>
          </a:xfrm>
          <a:prstGeom prst="rect">
            <a:avLst/>
          </a:prstGeom>
          <a:solidFill>
            <a:schemeClr val="tx2"/>
          </a:solidFill>
          <a:ln>
            <a:noFill/>
          </a:ln>
        </p:spPr>
        <p:txBody>
          <a:bodyPr vert="horz" lIns="90000" tIns="90000" rIns="90000" bIns="90000" rtlCol="0" anchor="ct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2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pPr>
            <a:r>
              <a:rPr lang="en-AU" sz="1800" b="1" dirty="0">
                <a:solidFill>
                  <a:schemeClr val="bg1"/>
                </a:solidFill>
              </a:rPr>
              <a:t>Indicators</a:t>
            </a:r>
          </a:p>
        </p:txBody>
      </p:sp>
      <p:sp>
        <p:nvSpPr>
          <p:cNvPr id="5" name="Content Placeholder 5">
            <a:extLst>
              <a:ext uri="{FF2B5EF4-FFF2-40B4-BE49-F238E27FC236}">
                <a16:creationId xmlns:a16="http://schemas.microsoft.com/office/drawing/2014/main" id="{FE0ABD95-FE97-D02D-329C-CEFBF700DC2A}"/>
              </a:ext>
            </a:extLst>
          </p:cNvPr>
          <p:cNvSpPr txBox="1">
            <a:spLocks/>
          </p:cNvSpPr>
          <p:nvPr/>
        </p:nvSpPr>
        <p:spPr>
          <a:xfrm>
            <a:off x="4948125" y="88198"/>
            <a:ext cx="4500000" cy="540000"/>
          </a:xfrm>
          <a:prstGeom prst="rect">
            <a:avLst/>
          </a:prstGeom>
          <a:solidFill>
            <a:schemeClr val="bg1"/>
          </a:solidFill>
          <a:ln>
            <a:solidFill>
              <a:schemeClr val="accent1"/>
            </a:solidFill>
          </a:ln>
        </p:spPr>
        <p:txBody>
          <a:bodyPr vert="horz" lIns="180000" tIns="90000" rIns="90000" bIns="90000" rtlCol="0" anchor="ct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2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800" b="1"/>
          </a:p>
          <a:p>
            <a:r>
              <a:rPr lang="en-AU" sz="1800" b="1"/>
              <a:t>Governance and accountability</a:t>
            </a:r>
          </a:p>
          <a:p>
            <a:r>
              <a:rPr lang="en-AU" sz="1800" b="1"/>
              <a:t>	</a:t>
            </a:r>
          </a:p>
        </p:txBody>
      </p:sp>
    </p:spTree>
    <p:extLst>
      <p:ext uri="{BB962C8B-B14F-4D97-AF65-F5344CB8AC3E}">
        <p14:creationId xmlns:p14="http://schemas.microsoft.com/office/powerpoint/2010/main" val="582886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CE5391-1604-5448-5622-32D5CD6D094D}"/>
              </a:ext>
            </a:extLst>
          </p:cNvPr>
          <p:cNvSpPr>
            <a:spLocks noGrp="1"/>
          </p:cNvSpPr>
          <p:nvPr>
            <p:ph type="title"/>
          </p:nvPr>
        </p:nvSpPr>
        <p:spPr/>
        <p:txBody>
          <a:bodyPr/>
          <a:lstStyle/>
          <a:p>
            <a:r>
              <a:rPr lang="en-AU" dirty="0"/>
              <a:t>Risk management</a:t>
            </a:r>
            <a:r>
              <a:rPr lang="en-AU" sz="1400" dirty="0">
                <a:solidFill>
                  <a:schemeClr val="bg1"/>
                </a:solidFill>
              </a:rPr>
              <a:t>– Risk management</a:t>
            </a:r>
          </a:p>
        </p:txBody>
      </p:sp>
      <p:sp>
        <p:nvSpPr>
          <p:cNvPr id="5" name="Content Placeholder 4">
            <a:extLst>
              <a:ext uri="{FF2B5EF4-FFF2-40B4-BE49-F238E27FC236}">
                <a16:creationId xmlns:a16="http://schemas.microsoft.com/office/drawing/2014/main" id="{531A6A4D-ECE0-5B53-54CB-86B4D525D38E}"/>
              </a:ext>
            </a:extLst>
          </p:cNvPr>
          <p:cNvSpPr>
            <a:spLocks noGrp="1"/>
          </p:cNvSpPr>
          <p:nvPr>
            <p:ph idx="1"/>
          </p:nvPr>
        </p:nvSpPr>
        <p:spPr/>
        <p:txBody>
          <a:bodyPr/>
          <a:lstStyle/>
          <a:p>
            <a:pPr algn="l"/>
            <a:r>
              <a:rPr lang="en-AU" sz="1400" b="1" i="0" dirty="0">
                <a:effectLst/>
                <a:latin typeface="VIC" panose="00000500000000000000" pitchFamily="50" charset="0"/>
              </a:rPr>
              <a:t>Risk management</a:t>
            </a:r>
          </a:p>
          <a:p>
            <a:pPr algn="l"/>
            <a:r>
              <a:rPr lang="en-AU" sz="1400" b="0" i="0" dirty="0">
                <a:solidFill>
                  <a:srgbClr val="000000"/>
                </a:solidFill>
                <a:effectLst/>
                <a:latin typeface="VIC" panose="00000500000000000000" pitchFamily="50" charset="0"/>
              </a:rPr>
              <a:t>Integrity risks can lead to integrity breaches. Considered risk assessment helps agencies to meet public expectations. This supports greater awareness of and better responses to risks to protect public resources and the community.</a:t>
            </a:r>
          </a:p>
          <a:p>
            <a:pPr algn="l"/>
            <a:r>
              <a:rPr lang="en-AU" sz="1400" b="0" i="0" dirty="0">
                <a:solidFill>
                  <a:srgbClr val="000000"/>
                </a:solidFill>
                <a:effectLst/>
                <a:latin typeface="VIC" panose="00000500000000000000" pitchFamily="50" charset="0"/>
              </a:rPr>
              <a:t>It focuses on:</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integrity integrated into the </a:t>
            </a:r>
            <a:r>
              <a:rPr lang="en-AU" sz="1400" b="0" i="0" u="sng" dirty="0">
                <a:solidFill>
                  <a:srgbClr val="007B4B"/>
                </a:solidFill>
                <a:effectLst/>
                <a:latin typeface="VIC" panose="00000500000000000000" pitchFamily="50" charset="0"/>
                <a:hlinkClick r:id="rId2"/>
              </a:rPr>
              <a:t>risk management framework</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appropriate controls to mitigate integrity risk</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monitoring the effectiveness of controls in mitigating breaches.</a:t>
            </a:r>
          </a:p>
          <a:p>
            <a:pPr marL="285750" indent="-285750" algn="l">
              <a:buFont typeface="Arial" panose="020B0604020202020204" pitchFamily="34" charset="0"/>
              <a:buChar char="•"/>
            </a:pPr>
            <a:endParaRPr lang="en-AU" sz="1400" dirty="0">
              <a:solidFill>
                <a:srgbClr val="000000"/>
              </a:solidFill>
              <a:latin typeface="VIC" panose="00000500000000000000" pitchFamily="50" charset="0"/>
            </a:endParaRPr>
          </a:p>
          <a:p>
            <a:pPr algn="l"/>
            <a:r>
              <a:rPr lang="en-AU" sz="1400" b="0" i="0" dirty="0">
                <a:solidFill>
                  <a:srgbClr val="000000"/>
                </a:solidFill>
                <a:effectLst/>
                <a:latin typeface="VIC" panose="00000500000000000000" pitchFamily="50" charset="0"/>
              </a:rPr>
              <a:t>VPSC has not developed indicators for this domain, as risk management is outside VPSC’s legislated remit.</a:t>
            </a:r>
          </a:p>
          <a:p>
            <a:pPr marL="285750" indent="-285750" algn="l">
              <a:buFont typeface="Arial" panose="020B0604020202020204" pitchFamily="34" charset="0"/>
              <a:buChar char="•"/>
            </a:pPr>
            <a:endParaRPr lang="en-AU" sz="1400" dirty="0">
              <a:solidFill>
                <a:srgbClr val="000000"/>
              </a:solidFill>
              <a:latin typeface="VIC" panose="00000500000000000000" pitchFamily="50" charset="0"/>
            </a:endParaRPr>
          </a:p>
        </p:txBody>
      </p:sp>
      <p:pic>
        <p:nvPicPr>
          <p:cNvPr id="6" name="Picture 5">
            <a:extLst>
              <a:ext uri="{FF2B5EF4-FFF2-40B4-BE49-F238E27FC236}">
                <a16:creationId xmlns:a16="http://schemas.microsoft.com/office/drawing/2014/main" id="{2A95BB75-0A74-5BED-06C0-4C4456FA5B2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51999" y="870727"/>
            <a:ext cx="5381251" cy="825124"/>
          </a:xfrm>
          <a:prstGeom prst="rect">
            <a:avLst/>
          </a:prstGeom>
        </p:spPr>
      </p:pic>
    </p:spTree>
    <p:extLst>
      <p:ext uri="{BB962C8B-B14F-4D97-AF65-F5344CB8AC3E}">
        <p14:creationId xmlns:p14="http://schemas.microsoft.com/office/powerpoint/2010/main" val="4184990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BE71E-0F87-7E23-0E89-447F4FC527E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73BDB40-9CE0-9191-D709-4164E542B97B}"/>
              </a:ext>
            </a:extLst>
          </p:cNvPr>
          <p:cNvSpPr>
            <a:spLocks noGrp="1"/>
          </p:cNvSpPr>
          <p:nvPr>
            <p:ph type="title"/>
          </p:nvPr>
        </p:nvSpPr>
        <p:spPr>
          <a:xfrm>
            <a:off x="448126" y="818166"/>
            <a:ext cx="5737522" cy="930247"/>
          </a:xfrm>
        </p:spPr>
        <p:txBody>
          <a:bodyPr/>
          <a:lstStyle/>
          <a:p>
            <a:r>
              <a:rPr lang="en-AU" dirty="0"/>
              <a:t>Prevention of fraud, corruption and misconduct</a:t>
            </a:r>
            <a:r>
              <a:rPr lang="en-AU" sz="1400" dirty="0">
                <a:solidFill>
                  <a:schemeClr val="bg1"/>
                </a:solidFill>
              </a:rPr>
              <a:t>, </a:t>
            </a:r>
            <a:r>
              <a:rPr lang="en-AU" sz="1400" i="0" dirty="0">
                <a:solidFill>
                  <a:schemeClr val="bg1"/>
                </a:solidFill>
                <a:effectLst/>
                <a:latin typeface="VIC" panose="00000500000000000000" pitchFamily="50" charset="0"/>
              </a:rPr>
              <a:t>Prevention of fraud</a:t>
            </a:r>
            <a:endParaRPr lang="en-AU" sz="1400" dirty="0">
              <a:solidFill>
                <a:schemeClr val="bg1"/>
              </a:solidFill>
            </a:endParaRPr>
          </a:p>
        </p:txBody>
      </p:sp>
      <p:sp>
        <p:nvSpPr>
          <p:cNvPr id="2" name="Content Placeholder 1">
            <a:extLst>
              <a:ext uri="{FF2B5EF4-FFF2-40B4-BE49-F238E27FC236}">
                <a16:creationId xmlns:a16="http://schemas.microsoft.com/office/drawing/2014/main" id="{9AC5B336-D66F-E36E-B671-872E555AF038}"/>
              </a:ext>
            </a:extLst>
          </p:cNvPr>
          <p:cNvSpPr>
            <a:spLocks noGrp="1"/>
          </p:cNvSpPr>
          <p:nvPr>
            <p:ph idx="10"/>
          </p:nvPr>
        </p:nvSpPr>
        <p:spPr>
          <a:xfrm>
            <a:off x="448126" y="1884067"/>
            <a:ext cx="4563145" cy="4495972"/>
          </a:xfrm>
        </p:spPr>
        <p:txBody>
          <a:bodyPr/>
          <a:lstStyle/>
          <a:p>
            <a:pPr algn="l"/>
            <a:r>
              <a:rPr lang="en-AU" sz="1400" b="0" i="0" dirty="0">
                <a:solidFill>
                  <a:srgbClr val="000000"/>
                </a:solidFill>
                <a:effectLst/>
                <a:latin typeface="VIC" panose="00000500000000000000" pitchFamily="50" charset="0"/>
              </a:rPr>
              <a:t>Supports the prevention, the likelihood of detection, and appropriate responses to fraud, corruption and misconduct in line with the:</a:t>
            </a: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2"/>
              </a:rPr>
              <a:t>Standing Directions and Instructions under the Financial Management Act 1994</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3"/>
              </a:rPr>
              <a:t>Fraud and Corruption Control Standard</a:t>
            </a:r>
            <a:r>
              <a:rPr lang="en-AU" sz="1400" b="0" i="0" dirty="0">
                <a:solidFill>
                  <a:srgbClr val="000000"/>
                </a:solidFill>
                <a:effectLst/>
                <a:latin typeface="VIC" panose="00000500000000000000" pitchFamily="50" charset="0"/>
              </a:rPr>
              <a:t>.</a:t>
            </a:r>
          </a:p>
          <a:p>
            <a:pPr algn="l"/>
            <a:r>
              <a:rPr lang="en-AU" sz="1400" b="0" i="0" dirty="0">
                <a:solidFill>
                  <a:srgbClr val="000000"/>
                </a:solidFill>
                <a:effectLst/>
                <a:latin typeface="VIC" panose="00000500000000000000" pitchFamily="50" charset="0"/>
              </a:rPr>
              <a:t>It focuses on:</a:t>
            </a: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4"/>
              </a:rPr>
              <a:t>prevention strategies </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5"/>
              </a:rPr>
              <a:t>detection systems and internal controls</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5"/>
              </a:rPr>
              <a:t>investigation and response functions</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6"/>
              </a:rPr>
              <a:t>avenues for reporting</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5"/>
              </a:rPr>
              <a:t>monitoring instances of fraud, corruption and misconduct</a:t>
            </a:r>
            <a:r>
              <a:rPr lang="en-AU" sz="1400" b="0" i="0" dirty="0">
                <a:solidFill>
                  <a:srgbClr val="000000"/>
                </a:solidFill>
                <a:effectLst/>
                <a:latin typeface="VIC" panose="00000500000000000000" pitchFamily="50" charset="0"/>
              </a:rPr>
              <a:t>.</a:t>
            </a:r>
          </a:p>
        </p:txBody>
      </p:sp>
      <p:pic>
        <p:nvPicPr>
          <p:cNvPr id="7" name="Picture 6">
            <a:extLst>
              <a:ext uri="{FF2B5EF4-FFF2-40B4-BE49-F238E27FC236}">
                <a16:creationId xmlns:a16="http://schemas.microsoft.com/office/drawing/2014/main" id="{82158B17-342C-8DC5-1E4B-85D0E968F342}"/>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251999" y="870727"/>
            <a:ext cx="5381251" cy="825124"/>
          </a:xfrm>
          <a:prstGeom prst="rect">
            <a:avLst/>
          </a:prstGeom>
        </p:spPr>
      </p:pic>
      <p:sp>
        <p:nvSpPr>
          <p:cNvPr id="9" name="Content Placeholder 1">
            <a:extLst>
              <a:ext uri="{FF2B5EF4-FFF2-40B4-BE49-F238E27FC236}">
                <a16:creationId xmlns:a16="http://schemas.microsoft.com/office/drawing/2014/main" id="{7A35491F-DB02-A65F-2056-E91E6033FD94}"/>
              </a:ext>
            </a:extLst>
          </p:cNvPr>
          <p:cNvSpPr txBox="1">
            <a:spLocks/>
          </p:cNvSpPr>
          <p:nvPr/>
        </p:nvSpPr>
        <p:spPr>
          <a:xfrm>
            <a:off x="6185648" y="1884067"/>
            <a:ext cx="4563145" cy="4495972"/>
          </a:xfrm>
          <a:prstGeom prst="rect">
            <a:avLst/>
          </a:prstGeom>
        </p:spPr>
        <p:txBody>
          <a:bodyPr vert="horz" lIns="91440" tIns="45720" rIns="91440" bIns="45720" rtlCol="0">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AU" sz="1400" b="0" i="0" dirty="0">
                <a:solidFill>
                  <a:srgbClr val="000000"/>
                </a:solidFill>
                <a:effectLst/>
                <a:latin typeface="VIC" panose="00000500000000000000" pitchFamily="50" charset="0"/>
              </a:rPr>
              <a:t>VPSC has not developed indicators for this domain, as prevention of fraud, corruption and misconduct is outside VPSC’s legislated remit.</a:t>
            </a:r>
          </a:p>
        </p:txBody>
      </p:sp>
    </p:spTree>
    <p:extLst>
      <p:ext uri="{BB962C8B-B14F-4D97-AF65-F5344CB8AC3E}">
        <p14:creationId xmlns:p14="http://schemas.microsoft.com/office/powerpoint/2010/main" val="3848584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CE5391-1604-5448-5622-32D5CD6D094D}"/>
              </a:ext>
            </a:extLst>
          </p:cNvPr>
          <p:cNvSpPr>
            <a:spLocks noGrp="1"/>
          </p:cNvSpPr>
          <p:nvPr>
            <p:ph type="title"/>
          </p:nvPr>
        </p:nvSpPr>
        <p:spPr/>
        <p:txBody>
          <a:bodyPr/>
          <a:lstStyle/>
          <a:p>
            <a:r>
              <a:rPr lang="en-AU" dirty="0"/>
              <a:t>4. Foundations</a:t>
            </a:r>
          </a:p>
        </p:txBody>
      </p:sp>
      <p:sp>
        <p:nvSpPr>
          <p:cNvPr id="5" name="Content Placeholder 4">
            <a:extLst>
              <a:ext uri="{FF2B5EF4-FFF2-40B4-BE49-F238E27FC236}">
                <a16:creationId xmlns:a16="http://schemas.microsoft.com/office/drawing/2014/main" id="{531A6A4D-ECE0-5B53-54CB-86B4D525D38E}"/>
              </a:ext>
            </a:extLst>
          </p:cNvPr>
          <p:cNvSpPr>
            <a:spLocks noGrp="1"/>
          </p:cNvSpPr>
          <p:nvPr>
            <p:ph idx="1"/>
          </p:nvPr>
        </p:nvSpPr>
        <p:spPr/>
        <p:txBody>
          <a:bodyPr/>
          <a:lstStyle/>
          <a:p>
            <a:pPr algn="l"/>
            <a:r>
              <a:rPr lang="en-AU" sz="1400" b="0" i="0" dirty="0">
                <a:solidFill>
                  <a:srgbClr val="000000"/>
                </a:solidFill>
                <a:effectLst/>
                <a:latin typeface="VIC" panose="00000500000000000000" pitchFamily="50" charset="0"/>
              </a:rPr>
              <a:t>The public sector values and codes of conduct underpin the framework’s domains of integrity and outcomes.</a:t>
            </a:r>
          </a:p>
          <a:p>
            <a:pPr algn="l"/>
            <a:r>
              <a:rPr lang="en-AU" sz="1400" b="0" i="0" dirty="0">
                <a:solidFill>
                  <a:srgbClr val="000000"/>
                </a:solidFill>
                <a:effectLst/>
                <a:latin typeface="VIC" panose="00000500000000000000" pitchFamily="50" charset="0"/>
              </a:rPr>
              <a:t>The </a:t>
            </a:r>
            <a:r>
              <a:rPr lang="en-AU" sz="1400" b="0" i="0" u="sng" dirty="0">
                <a:solidFill>
                  <a:srgbClr val="007B4B"/>
                </a:solidFill>
                <a:effectLst/>
                <a:latin typeface="VIC" panose="00000500000000000000" pitchFamily="50" charset="0"/>
                <a:hlinkClick r:id="rId2"/>
              </a:rPr>
              <a:t>public sector values</a:t>
            </a:r>
            <a:r>
              <a:rPr lang="en-AU" sz="1400" b="0" i="0" dirty="0">
                <a:solidFill>
                  <a:srgbClr val="000000"/>
                </a:solidFill>
                <a:effectLst/>
                <a:latin typeface="VIC" panose="00000500000000000000" pitchFamily="50" charset="0"/>
              </a:rPr>
              <a:t> are:</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responsiveness</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integrity</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impartiality</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accountability</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respect</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leadership</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human rights.</a:t>
            </a:r>
          </a:p>
        </p:txBody>
      </p:sp>
      <p:sp>
        <p:nvSpPr>
          <p:cNvPr id="2" name="Content Placeholder 1">
            <a:extLst>
              <a:ext uri="{FF2B5EF4-FFF2-40B4-BE49-F238E27FC236}">
                <a16:creationId xmlns:a16="http://schemas.microsoft.com/office/drawing/2014/main" id="{6E0AC3A9-072E-D965-529B-4E63F6E8E927}"/>
              </a:ext>
            </a:extLst>
          </p:cNvPr>
          <p:cNvSpPr>
            <a:spLocks noGrp="1"/>
          </p:cNvSpPr>
          <p:nvPr>
            <p:ph idx="10"/>
          </p:nvPr>
        </p:nvSpPr>
        <p:spPr>
          <a:xfrm>
            <a:off x="6252000" y="1884067"/>
            <a:ext cx="5491875" cy="4495972"/>
          </a:xfrm>
        </p:spPr>
        <p:txBody>
          <a:bodyPr/>
          <a:lstStyle/>
          <a:p>
            <a:pPr algn="l"/>
            <a:r>
              <a:rPr lang="en-AU" sz="1400" b="0" i="0" dirty="0">
                <a:solidFill>
                  <a:srgbClr val="000000"/>
                </a:solidFill>
                <a:effectLst/>
                <a:latin typeface="VIC" panose="00000500000000000000" pitchFamily="50" charset="0"/>
              </a:rPr>
              <a:t>The </a:t>
            </a:r>
            <a:r>
              <a:rPr lang="en-AU" sz="1400" b="0" i="0" u="sng" dirty="0">
                <a:solidFill>
                  <a:srgbClr val="007B4B"/>
                </a:solidFill>
                <a:effectLst/>
                <a:latin typeface="VIC" panose="00000500000000000000" pitchFamily="50" charset="0"/>
                <a:hlinkClick r:id="rId3"/>
              </a:rPr>
              <a:t>codes of conduct</a:t>
            </a:r>
            <a:r>
              <a:rPr lang="en-AU" sz="1400" b="0" i="0" dirty="0">
                <a:solidFill>
                  <a:srgbClr val="000000"/>
                </a:solidFill>
                <a:effectLst/>
                <a:latin typeface="VIC" panose="00000500000000000000" pitchFamily="50" charset="0"/>
              </a:rPr>
              <a:t> are:</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the Code of Conduct for Victorian Public Sector Employees</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the Code of Conduct </a:t>
            </a:r>
            <a:r>
              <a:rPr lang="en-AU" sz="1400" b="0" i="0">
                <a:solidFill>
                  <a:srgbClr val="000000"/>
                </a:solidFill>
                <a:effectLst/>
                <a:latin typeface="VIC" panose="00000500000000000000" pitchFamily="50" charset="0"/>
              </a:rPr>
              <a:t>for Victorian Public Sector Employees of Special Bodies</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the Code of Conduct for Directors of Victorian Public Sector Entities.</a:t>
            </a:r>
          </a:p>
          <a:p>
            <a:endParaRPr lang="en-AU" sz="1400" dirty="0"/>
          </a:p>
        </p:txBody>
      </p:sp>
      <p:pic>
        <p:nvPicPr>
          <p:cNvPr id="3" name="Picture 2">
            <a:extLst>
              <a:ext uri="{FF2B5EF4-FFF2-40B4-BE49-F238E27FC236}">
                <a16:creationId xmlns:a16="http://schemas.microsoft.com/office/drawing/2014/main" id="{E133614A-FD84-3443-6A90-5DD8DE6A561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52000" y="862245"/>
            <a:ext cx="5491874" cy="842087"/>
          </a:xfrm>
          <a:prstGeom prst="rect">
            <a:avLst/>
          </a:prstGeom>
        </p:spPr>
      </p:pic>
    </p:spTree>
    <p:extLst>
      <p:ext uri="{BB962C8B-B14F-4D97-AF65-F5344CB8AC3E}">
        <p14:creationId xmlns:p14="http://schemas.microsoft.com/office/powerpoint/2010/main" val="2884472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7E455E-3B65-702B-7246-E44336BBB2AB}"/>
              </a:ext>
            </a:extLst>
          </p:cNvPr>
          <p:cNvSpPr>
            <a:spLocks noGrp="1"/>
          </p:cNvSpPr>
          <p:nvPr>
            <p:ph type="title"/>
          </p:nvPr>
        </p:nvSpPr>
        <p:spPr/>
        <p:txBody>
          <a:bodyPr/>
          <a:lstStyle/>
          <a:p>
            <a:r>
              <a:rPr lang="en-AU" dirty="0"/>
              <a:t>How we define integrity</a:t>
            </a:r>
          </a:p>
        </p:txBody>
      </p:sp>
      <p:sp>
        <p:nvSpPr>
          <p:cNvPr id="7" name="Content Placeholder 6">
            <a:extLst>
              <a:ext uri="{FF2B5EF4-FFF2-40B4-BE49-F238E27FC236}">
                <a16:creationId xmlns:a16="http://schemas.microsoft.com/office/drawing/2014/main" id="{56CCECEA-80BF-CA60-C036-BB3FC98A947F}"/>
              </a:ext>
            </a:extLst>
          </p:cNvPr>
          <p:cNvSpPr>
            <a:spLocks noGrp="1"/>
          </p:cNvSpPr>
          <p:nvPr>
            <p:ph idx="1"/>
          </p:nvPr>
        </p:nvSpPr>
        <p:spPr/>
        <p:txBody>
          <a:bodyPr/>
          <a:lstStyle/>
          <a:p>
            <a:r>
              <a:rPr lang="en-AU" sz="1400" dirty="0"/>
              <a:t>Integrity in the public sector is about doing the right thing. </a:t>
            </a:r>
          </a:p>
          <a:p>
            <a:r>
              <a:rPr lang="en-AU" sz="1400" dirty="0"/>
              <a:t>This means demonstrating sound ethics and values through our work in a way that serves the best interests of the Victorian community and maintains trust in the public sector. </a:t>
            </a:r>
          </a:p>
        </p:txBody>
      </p:sp>
      <p:sp>
        <p:nvSpPr>
          <p:cNvPr id="8" name="Content Placeholder 7">
            <a:extLst>
              <a:ext uri="{FF2B5EF4-FFF2-40B4-BE49-F238E27FC236}">
                <a16:creationId xmlns:a16="http://schemas.microsoft.com/office/drawing/2014/main" id="{A7EBCB03-9B82-5D09-E354-18DC1B45CE53}"/>
              </a:ext>
            </a:extLst>
          </p:cNvPr>
          <p:cNvSpPr>
            <a:spLocks noGrp="1"/>
          </p:cNvSpPr>
          <p:nvPr>
            <p:ph idx="10"/>
          </p:nvPr>
        </p:nvSpPr>
        <p:spPr/>
        <p:txBody>
          <a:bodyPr/>
          <a:lstStyle/>
          <a:p>
            <a:r>
              <a:rPr lang="en-AU" sz="1400" dirty="0"/>
              <a:t>In practical terms, this means extra emphasis on:</a:t>
            </a:r>
          </a:p>
          <a:p>
            <a:pPr marL="285750" indent="-285750">
              <a:buFont typeface="Arial" panose="020B0604020202020204" pitchFamily="34" charset="0"/>
              <a:buChar char="•"/>
            </a:pPr>
            <a:r>
              <a:rPr lang="en-AU" sz="1400" dirty="0"/>
              <a:t>creating and maintaining a safe-to-speak-up culture</a:t>
            </a:r>
          </a:p>
          <a:p>
            <a:pPr marL="285750" indent="-285750">
              <a:buFont typeface="Arial" panose="020B0604020202020204" pitchFamily="34" charset="0"/>
              <a:buChar char="•"/>
            </a:pPr>
            <a:r>
              <a:rPr lang="en-AU" sz="1400" dirty="0"/>
              <a:t>providing frank and fearless advice</a:t>
            </a:r>
          </a:p>
          <a:p>
            <a:pPr marL="285750" indent="-285750">
              <a:buFont typeface="Arial" panose="020B0604020202020204" pitchFamily="34" charset="0"/>
              <a:buChar char="•"/>
            </a:pPr>
            <a:r>
              <a:rPr lang="en-AU" sz="1400" dirty="0"/>
              <a:t>consistently adopting merit-based recruitment practices</a:t>
            </a:r>
          </a:p>
          <a:p>
            <a:pPr marL="285750" indent="-285750">
              <a:buFont typeface="Arial" panose="020B0604020202020204" pitchFamily="34" charset="0"/>
              <a:buChar char="•"/>
            </a:pPr>
            <a:r>
              <a:rPr lang="en-AU" sz="1400" dirty="0"/>
              <a:t>rewarding our people not only for what they achieve but how they go about it</a:t>
            </a:r>
          </a:p>
          <a:p>
            <a:pPr marL="285750" indent="-285750">
              <a:buFont typeface="Arial" panose="020B0604020202020204" pitchFamily="34" charset="0"/>
              <a:buChar char="•"/>
            </a:pPr>
            <a:r>
              <a:rPr lang="en-AU" sz="1400" dirty="0"/>
              <a:t>actively considering and managing real and perceived conflicts of interest</a:t>
            </a:r>
          </a:p>
          <a:p>
            <a:pPr marL="285750" indent="-285750">
              <a:buFont typeface="Arial" panose="020B0604020202020204" pitchFamily="34" charset="0"/>
              <a:buChar char="•"/>
            </a:pPr>
            <a:r>
              <a:rPr lang="en-AU" sz="1400" dirty="0"/>
              <a:t>remaining apolitical</a:t>
            </a:r>
          </a:p>
          <a:p>
            <a:pPr marL="285750" indent="-285750">
              <a:buFont typeface="Arial" panose="020B0604020202020204" pitchFamily="34" charset="0"/>
              <a:buChar char="•"/>
            </a:pPr>
            <a:r>
              <a:rPr lang="en-AU" sz="1400" dirty="0"/>
              <a:t>ensuring compliance with all legislative frameworks, policies and practices to ensure we meet integrity standards.</a:t>
            </a:r>
          </a:p>
        </p:txBody>
      </p:sp>
    </p:spTree>
    <p:extLst>
      <p:ext uri="{BB962C8B-B14F-4D97-AF65-F5344CB8AC3E}">
        <p14:creationId xmlns:p14="http://schemas.microsoft.com/office/powerpoint/2010/main" val="3815405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D3171-CF61-43A9-B17A-90928AFD1F71}"/>
              </a:ext>
            </a:extLst>
          </p:cNvPr>
          <p:cNvSpPr>
            <a:spLocks noGrp="1"/>
          </p:cNvSpPr>
          <p:nvPr>
            <p:ph type="title" idx="4294967295"/>
          </p:nvPr>
        </p:nvSpPr>
        <p:spPr>
          <a:xfrm>
            <a:off x="0" y="817563"/>
            <a:ext cx="8204200" cy="930275"/>
          </a:xfrm>
        </p:spPr>
        <p:txBody>
          <a:bodyPr/>
          <a:lstStyle/>
          <a:p>
            <a:r>
              <a:rPr lang="en-AU" dirty="0">
                <a:solidFill>
                  <a:schemeClr val="bg1"/>
                </a:solidFill>
              </a:rPr>
              <a:t>End of presentation</a:t>
            </a:r>
          </a:p>
        </p:txBody>
      </p:sp>
    </p:spTree>
    <p:extLst>
      <p:ext uri="{BB962C8B-B14F-4D97-AF65-F5344CB8AC3E}">
        <p14:creationId xmlns:p14="http://schemas.microsoft.com/office/powerpoint/2010/main" val="3365112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7E455E-3B65-702B-7246-E44336BBB2AB}"/>
              </a:ext>
            </a:extLst>
          </p:cNvPr>
          <p:cNvSpPr>
            <a:spLocks noGrp="1"/>
          </p:cNvSpPr>
          <p:nvPr>
            <p:ph type="title"/>
          </p:nvPr>
        </p:nvSpPr>
        <p:spPr/>
        <p:txBody>
          <a:bodyPr/>
          <a:lstStyle/>
          <a:p>
            <a:r>
              <a:rPr lang="en-AU" dirty="0"/>
              <a:t>About the framework</a:t>
            </a:r>
          </a:p>
        </p:txBody>
      </p:sp>
      <p:sp>
        <p:nvSpPr>
          <p:cNvPr id="7" name="Content Placeholder 6">
            <a:extLst>
              <a:ext uri="{FF2B5EF4-FFF2-40B4-BE49-F238E27FC236}">
                <a16:creationId xmlns:a16="http://schemas.microsoft.com/office/drawing/2014/main" id="{56CCECEA-80BF-CA60-C036-BB3FC98A947F}"/>
              </a:ext>
            </a:extLst>
          </p:cNvPr>
          <p:cNvSpPr>
            <a:spLocks noGrp="1"/>
          </p:cNvSpPr>
          <p:nvPr>
            <p:ph idx="1"/>
          </p:nvPr>
        </p:nvSpPr>
        <p:spPr>
          <a:xfrm>
            <a:off x="448125" y="1884067"/>
            <a:ext cx="4977985" cy="4495972"/>
          </a:xfrm>
        </p:spPr>
        <p:txBody>
          <a:bodyPr/>
          <a:lstStyle/>
          <a:p>
            <a:r>
              <a:rPr lang="en-AU" sz="1400" dirty="0"/>
              <a:t>Strong integrity performance underpins public trust in government. It’s also a critical driver of public sector employee engagement and wellbeing.</a:t>
            </a:r>
          </a:p>
          <a:p>
            <a:r>
              <a:rPr lang="en-AU" sz="1400" dirty="0"/>
              <a:t>To support and promote strong integrity performance, we have refreshed our framework for public sector integrity.</a:t>
            </a:r>
          </a:p>
          <a:p>
            <a:pPr marL="0" indent="0">
              <a:buNone/>
            </a:pPr>
            <a:r>
              <a:rPr lang="en-AU" sz="1400" dirty="0"/>
              <a:t>Your organisation doesn't have to use this framework to replace any of its integrity frameworks or strategies. But you can use it to inform your organisation's approach.</a:t>
            </a:r>
          </a:p>
          <a:p>
            <a:pPr marL="0" indent="0">
              <a:buNone/>
            </a:pPr>
            <a:r>
              <a:rPr lang="en-AU" sz="1400" dirty="0"/>
              <a:t>You should implement actions against all 7 domains of integrity to strengthen integrity in your organisation.</a:t>
            </a:r>
          </a:p>
          <a:p>
            <a:endParaRPr lang="en-AU" sz="1400" dirty="0"/>
          </a:p>
        </p:txBody>
      </p:sp>
      <p:sp>
        <p:nvSpPr>
          <p:cNvPr id="8" name="Content Placeholder 7">
            <a:extLst>
              <a:ext uri="{FF2B5EF4-FFF2-40B4-BE49-F238E27FC236}">
                <a16:creationId xmlns:a16="http://schemas.microsoft.com/office/drawing/2014/main" id="{A7EBCB03-9B82-5D09-E354-18DC1B45CE53}"/>
              </a:ext>
            </a:extLst>
          </p:cNvPr>
          <p:cNvSpPr>
            <a:spLocks noGrp="1"/>
          </p:cNvSpPr>
          <p:nvPr>
            <p:ph idx="10"/>
          </p:nvPr>
        </p:nvSpPr>
        <p:spPr>
          <a:xfrm>
            <a:off x="6251999" y="1748413"/>
            <a:ext cx="5491875" cy="4495972"/>
          </a:xfrm>
        </p:spPr>
        <p:txBody>
          <a:bodyPr/>
          <a:lstStyle/>
          <a:p>
            <a:r>
              <a:rPr lang="en-AU" sz="1400" dirty="0"/>
              <a:t>The framework has 4 parts:</a:t>
            </a:r>
          </a:p>
          <a:p>
            <a:pPr marL="342900" indent="-342900">
              <a:buFont typeface="+mj-lt"/>
              <a:buAutoNum type="arabicPeriod"/>
            </a:pPr>
            <a:r>
              <a:rPr lang="en-AU" sz="1400" dirty="0"/>
              <a:t>Outcomes – the benefits achieved when we act with integrity.</a:t>
            </a:r>
          </a:p>
          <a:p>
            <a:pPr marL="342900" indent="-342900">
              <a:buFont typeface="+mj-lt"/>
              <a:buAutoNum type="arabicPeriod"/>
            </a:pPr>
            <a:r>
              <a:rPr lang="en-AU" sz="1400" dirty="0"/>
              <a:t>Domains of integrity – what we need to build and sustain public sector integrity.</a:t>
            </a:r>
          </a:p>
          <a:p>
            <a:pPr marL="342900" indent="-342900">
              <a:buFont typeface="+mj-lt"/>
              <a:buAutoNum type="arabicPeriod"/>
            </a:pPr>
            <a:r>
              <a:rPr lang="en-AU" sz="1400" dirty="0"/>
              <a:t>Indicators - how we measure our progress in strengthening integrity.</a:t>
            </a:r>
          </a:p>
          <a:p>
            <a:pPr marL="342900" indent="-342900">
              <a:buFont typeface="+mj-lt"/>
              <a:buAutoNum type="arabicPeriod"/>
            </a:pPr>
            <a:r>
              <a:rPr lang="en-AU" sz="1400" dirty="0"/>
              <a:t>Foundations – the values and codes that guide our behaviour.</a:t>
            </a:r>
          </a:p>
          <a:p>
            <a:pPr marL="0" indent="0">
              <a:buNone/>
            </a:pPr>
            <a:r>
              <a:rPr lang="en-AU" sz="1400" dirty="0"/>
              <a:t>Under the heading 'Domains of integrity', find links to more information on integrity requirements, policies and resources.</a:t>
            </a:r>
          </a:p>
          <a:p>
            <a:pPr marL="0" indent="0">
              <a:buNone/>
            </a:pPr>
            <a:r>
              <a:rPr lang="en-AU" sz="1400" dirty="0"/>
              <a:t>These links give you the right guidance and support for yourself or your public sector organisation.</a:t>
            </a:r>
          </a:p>
          <a:p>
            <a:pPr marL="342900" indent="-342900">
              <a:buFont typeface="+mj-lt"/>
              <a:buAutoNum type="arabicPeriod"/>
            </a:pPr>
            <a:endParaRPr lang="en-AU" sz="1400" dirty="0"/>
          </a:p>
        </p:txBody>
      </p:sp>
    </p:spTree>
    <p:extLst>
      <p:ext uri="{BB962C8B-B14F-4D97-AF65-F5344CB8AC3E}">
        <p14:creationId xmlns:p14="http://schemas.microsoft.com/office/powerpoint/2010/main" val="739781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C7BD27-8D60-9001-9DF9-F4776FE24851}"/>
              </a:ext>
            </a:extLst>
          </p:cNvPr>
          <p:cNvSpPr>
            <a:spLocks noGrp="1"/>
          </p:cNvSpPr>
          <p:nvPr>
            <p:ph type="title"/>
          </p:nvPr>
        </p:nvSpPr>
        <p:spPr>
          <a:xfrm>
            <a:off x="448125" y="818166"/>
            <a:ext cx="11304471" cy="930247"/>
          </a:xfrm>
        </p:spPr>
        <p:txBody>
          <a:bodyPr/>
          <a:lstStyle/>
          <a:p>
            <a:r>
              <a:rPr lang="en-AU" dirty="0"/>
              <a:t>The Public sector integrity framework</a:t>
            </a:r>
          </a:p>
        </p:txBody>
      </p:sp>
      <p:sp>
        <p:nvSpPr>
          <p:cNvPr id="83" name="Rectangle 82">
            <a:extLst>
              <a:ext uri="{FF2B5EF4-FFF2-40B4-BE49-F238E27FC236}">
                <a16:creationId xmlns:a16="http://schemas.microsoft.com/office/drawing/2014/main" id="{45104277-8ED4-8989-F9F5-0F4A0A3936F4}"/>
              </a:ext>
              <a:ext uri="{C183D7F6-B498-43B3-948B-1728B52AA6E4}">
                <adec:decorative xmlns:adec="http://schemas.microsoft.com/office/drawing/2017/decorative" val="1"/>
              </a:ext>
            </a:extLst>
          </p:cNvPr>
          <p:cNvSpPr/>
          <p:nvPr/>
        </p:nvSpPr>
        <p:spPr>
          <a:xfrm>
            <a:off x="448596" y="1740932"/>
            <a:ext cx="11304000" cy="1620000"/>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Rectangle 104">
            <a:extLst>
              <a:ext uri="{FF2B5EF4-FFF2-40B4-BE49-F238E27FC236}">
                <a16:creationId xmlns:a16="http://schemas.microsoft.com/office/drawing/2014/main" id="{73EFAFCB-AA5A-B194-DEC9-6BE84969B411}"/>
              </a:ext>
              <a:ext uri="{C183D7F6-B498-43B3-948B-1728B52AA6E4}">
                <adec:decorative xmlns:adec="http://schemas.microsoft.com/office/drawing/2017/decorative" val="1"/>
              </a:ext>
            </a:extLst>
          </p:cNvPr>
          <p:cNvSpPr/>
          <p:nvPr/>
        </p:nvSpPr>
        <p:spPr>
          <a:xfrm>
            <a:off x="435148" y="1740932"/>
            <a:ext cx="1512000" cy="16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Text Placeholder 8">
            <a:extLst>
              <a:ext uri="{FF2B5EF4-FFF2-40B4-BE49-F238E27FC236}">
                <a16:creationId xmlns:a16="http://schemas.microsoft.com/office/drawing/2014/main" id="{6A128E15-0C19-F2BF-2C79-FC5246E75355}"/>
              </a:ext>
            </a:extLst>
          </p:cNvPr>
          <p:cNvSpPr txBox="1">
            <a:spLocks/>
          </p:cNvSpPr>
          <p:nvPr/>
        </p:nvSpPr>
        <p:spPr>
          <a:xfrm>
            <a:off x="515366" y="1917663"/>
            <a:ext cx="1440000" cy="828000"/>
          </a:xfrm>
          <a:prstGeom prst="rect">
            <a:avLst/>
          </a:prstGeom>
        </p:spPr>
        <p:txBody>
          <a:bodyPr vert="horz" lIns="54000" tIns="45720" rIns="91440" bIns="45720" rtlCol="0" anchor="t">
            <a:noAutofit/>
          </a:bodyPr>
          <a:lstStyle>
            <a:lvl1pPr marL="342000" marR="0" indent="-342000" algn="l"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400" b="1" dirty="0">
                <a:solidFill>
                  <a:schemeClr val="bg1"/>
                </a:solidFill>
              </a:rPr>
              <a:t>Outcomes</a:t>
            </a:r>
          </a:p>
        </p:txBody>
      </p:sp>
      <p:pic>
        <p:nvPicPr>
          <p:cNvPr id="17" name="Content Placeholder 16">
            <a:extLst>
              <a:ext uri="{FF2B5EF4-FFF2-40B4-BE49-F238E27FC236}">
                <a16:creationId xmlns:a16="http://schemas.microsoft.com/office/drawing/2014/main" id="{7CFE0D20-2000-B024-B415-C4923143ED01}"/>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391332" y="1917663"/>
            <a:ext cx="646176" cy="652272"/>
          </a:xfrm>
        </p:spPr>
      </p:pic>
      <p:sp>
        <p:nvSpPr>
          <p:cNvPr id="54" name="Content Placeholder 2">
            <a:extLst>
              <a:ext uri="{FF2B5EF4-FFF2-40B4-BE49-F238E27FC236}">
                <a16:creationId xmlns:a16="http://schemas.microsoft.com/office/drawing/2014/main" id="{608E9CC4-12AA-F687-F1EF-15F2A0D80152}"/>
              </a:ext>
            </a:extLst>
          </p:cNvPr>
          <p:cNvSpPr txBox="1">
            <a:spLocks/>
          </p:cNvSpPr>
          <p:nvPr/>
        </p:nvSpPr>
        <p:spPr>
          <a:xfrm>
            <a:off x="1814420" y="2633132"/>
            <a:ext cx="180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i="0" dirty="0">
                <a:solidFill>
                  <a:srgbClr val="000000"/>
                </a:solidFill>
                <a:effectLst/>
                <a:latin typeface="VIC" panose="00000500000000000000" pitchFamily="50" charset="0"/>
              </a:rPr>
              <a:t>Increased public trust </a:t>
            </a:r>
            <a:br>
              <a:rPr lang="en-AU" sz="1000" i="0" dirty="0">
                <a:solidFill>
                  <a:srgbClr val="000000"/>
                </a:solidFill>
                <a:effectLst/>
                <a:latin typeface="VIC" panose="00000500000000000000" pitchFamily="50" charset="0"/>
              </a:rPr>
            </a:br>
            <a:r>
              <a:rPr lang="en-AU" sz="1000" i="0" dirty="0">
                <a:solidFill>
                  <a:srgbClr val="000000"/>
                </a:solidFill>
                <a:effectLst/>
                <a:latin typeface="VIC" panose="00000500000000000000" pitchFamily="50" charset="0"/>
              </a:rPr>
              <a:t>in government</a:t>
            </a:r>
          </a:p>
        </p:txBody>
      </p:sp>
      <p:pic>
        <p:nvPicPr>
          <p:cNvPr id="19" name="Picture 18">
            <a:extLst>
              <a:ext uri="{FF2B5EF4-FFF2-40B4-BE49-F238E27FC236}">
                <a16:creationId xmlns:a16="http://schemas.microsoft.com/office/drawing/2014/main" id="{AE174986-1393-AF72-EC76-CED15F21737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87791" y="1920711"/>
            <a:ext cx="701040" cy="652272"/>
          </a:xfrm>
          <a:prstGeom prst="rect">
            <a:avLst/>
          </a:prstGeom>
        </p:spPr>
      </p:pic>
      <p:sp>
        <p:nvSpPr>
          <p:cNvPr id="55" name="Content Placeholder 2">
            <a:extLst>
              <a:ext uri="{FF2B5EF4-FFF2-40B4-BE49-F238E27FC236}">
                <a16:creationId xmlns:a16="http://schemas.microsoft.com/office/drawing/2014/main" id="{E269100A-57D4-C76C-D215-02D616641C17}"/>
              </a:ext>
            </a:extLst>
          </p:cNvPr>
          <p:cNvSpPr txBox="1">
            <a:spLocks/>
          </p:cNvSpPr>
          <p:nvPr/>
        </p:nvSpPr>
        <p:spPr>
          <a:xfrm>
            <a:off x="3838311" y="2640215"/>
            <a:ext cx="180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i="0" dirty="0">
                <a:solidFill>
                  <a:srgbClr val="000000"/>
                </a:solidFill>
                <a:effectLst/>
                <a:latin typeface="VIC" panose="00000500000000000000" pitchFamily="50" charset="0"/>
              </a:rPr>
              <a:t>Transparent public sector decision-making</a:t>
            </a:r>
          </a:p>
        </p:txBody>
      </p:sp>
      <p:pic>
        <p:nvPicPr>
          <p:cNvPr id="21" name="Picture 20">
            <a:extLst>
              <a:ext uri="{FF2B5EF4-FFF2-40B4-BE49-F238E27FC236}">
                <a16:creationId xmlns:a16="http://schemas.microsoft.com/office/drawing/2014/main" id="{C0EC3206-889B-EABE-7C2A-53F283E5CE3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36066" y="1920711"/>
            <a:ext cx="652272" cy="652272"/>
          </a:xfrm>
          <a:prstGeom prst="rect">
            <a:avLst/>
          </a:prstGeom>
        </p:spPr>
      </p:pic>
      <p:sp>
        <p:nvSpPr>
          <p:cNvPr id="56" name="Content Placeholder 2">
            <a:extLst>
              <a:ext uri="{FF2B5EF4-FFF2-40B4-BE49-F238E27FC236}">
                <a16:creationId xmlns:a16="http://schemas.microsoft.com/office/drawing/2014/main" id="{74B4391E-2573-CD50-F10A-DCF5954CED46}"/>
              </a:ext>
            </a:extLst>
          </p:cNvPr>
          <p:cNvSpPr txBox="1">
            <a:spLocks/>
          </p:cNvSpPr>
          <p:nvPr/>
        </p:nvSpPr>
        <p:spPr>
          <a:xfrm>
            <a:off x="5862202" y="2640215"/>
            <a:ext cx="180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i="0" dirty="0">
                <a:solidFill>
                  <a:srgbClr val="000000"/>
                </a:solidFill>
                <a:effectLst/>
                <a:latin typeface="VIC" panose="00000500000000000000" pitchFamily="50" charset="0"/>
              </a:rPr>
              <a:t>Increased effectiveness and efficient use of </a:t>
            </a:r>
            <a:br>
              <a:rPr lang="en-AU" sz="1000" i="0" dirty="0">
                <a:solidFill>
                  <a:srgbClr val="000000"/>
                </a:solidFill>
                <a:effectLst/>
                <a:latin typeface="VIC" panose="00000500000000000000" pitchFamily="50" charset="0"/>
              </a:rPr>
            </a:br>
            <a:r>
              <a:rPr lang="en-AU" sz="1000" i="0" dirty="0">
                <a:solidFill>
                  <a:srgbClr val="000000"/>
                </a:solidFill>
                <a:effectLst/>
                <a:latin typeface="VIC" panose="00000500000000000000" pitchFamily="50" charset="0"/>
              </a:rPr>
              <a:t>public resources</a:t>
            </a:r>
          </a:p>
        </p:txBody>
      </p:sp>
      <p:pic>
        <p:nvPicPr>
          <p:cNvPr id="23" name="Picture 22">
            <a:extLst>
              <a:ext uri="{FF2B5EF4-FFF2-40B4-BE49-F238E27FC236}">
                <a16:creationId xmlns:a16="http://schemas.microsoft.com/office/drawing/2014/main" id="{17BC8C18-71DE-DC54-EBD5-2A617CF1844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466053" y="1923759"/>
            <a:ext cx="640080" cy="640080"/>
          </a:xfrm>
          <a:prstGeom prst="rect">
            <a:avLst/>
          </a:prstGeom>
        </p:spPr>
      </p:pic>
      <p:sp>
        <p:nvSpPr>
          <p:cNvPr id="57" name="Content Placeholder 2">
            <a:extLst>
              <a:ext uri="{FF2B5EF4-FFF2-40B4-BE49-F238E27FC236}">
                <a16:creationId xmlns:a16="http://schemas.microsoft.com/office/drawing/2014/main" id="{60971412-716B-C163-82D4-CF33C40AF8D0}"/>
              </a:ext>
            </a:extLst>
          </p:cNvPr>
          <p:cNvSpPr txBox="1">
            <a:spLocks/>
          </p:cNvSpPr>
          <p:nvPr/>
        </p:nvSpPr>
        <p:spPr>
          <a:xfrm>
            <a:off x="7886093" y="2637167"/>
            <a:ext cx="180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i="0" dirty="0">
                <a:solidFill>
                  <a:srgbClr val="000000"/>
                </a:solidFill>
                <a:effectLst/>
                <a:latin typeface="VIC" panose="00000500000000000000" pitchFamily="50" charset="0"/>
              </a:rPr>
              <a:t>Prevention of integrity risks before they arise</a:t>
            </a:r>
          </a:p>
        </p:txBody>
      </p:sp>
      <p:pic>
        <p:nvPicPr>
          <p:cNvPr id="25" name="Picture 24">
            <a:extLst>
              <a:ext uri="{FF2B5EF4-FFF2-40B4-BE49-F238E27FC236}">
                <a16:creationId xmlns:a16="http://schemas.microsoft.com/office/drawing/2014/main" id="{C8E956CC-077B-F613-C270-1664E19B610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401552" y="1923759"/>
            <a:ext cx="816864" cy="640080"/>
          </a:xfrm>
          <a:prstGeom prst="rect">
            <a:avLst/>
          </a:prstGeom>
        </p:spPr>
      </p:pic>
      <p:sp>
        <p:nvSpPr>
          <p:cNvPr id="58" name="Content Placeholder 2">
            <a:extLst>
              <a:ext uri="{FF2B5EF4-FFF2-40B4-BE49-F238E27FC236}">
                <a16:creationId xmlns:a16="http://schemas.microsoft.com/office/drawing/2014/main" id="{D5BBAA92-3156-8894-A5FC-3613B5AEBB58}"/>
              </a:ext>
            </a:extLst>
          </p:cNvPr>
          <p:cNvSpPr txBox="1">
            <a:spLocks/>
          </p:cNvSpPr>
          <p:nvPr/>
        </p:nvSpPr>
        <p:spPr>
          <a:xfrm>
            <a:off x="9909984" y="2637167"/>
            <a:ext cx="180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i="0" dirty="0">
                <a:solidFill>
                  <a:srgbClr val="000000"/>
                </a:solidFill>
                <a:effectLst/>
                <a:latin typeface="VIC" panose="00000500000000000000" pitchFamily="50" charset="0"/>
              </a:rPr>
              <a:t>Reduced cost to government associated with integrity breaches</a:t>
            </a:r>
          </a:p>
        </p:txBody>
      </p:sp>
      <p:pic>
        <p:nvPicPr>
          <p:cNvPr id="111" name="Graphic 110" descr="by building">
            <a:extLst>
              <a:ext uri="{FF2B5EF4-FFF2-40B4-BE49-F238E27FC236}">
                <a16:creationId xmlns:a16="http://schemas.microsoft.com/office/drawing/2014/main" id="{2B323474-C2F3-258C-B70B-E54EE3B9027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5148" y="2672033"/>
            <a:ext cx="720000" cy="720000"/>
          </a:xfrm>
          <a:prstGeom prst="rect">
            <a:avLst/>
          </a:prstGeom>
        </p:spPr>
      </p:pic>
      <p:sp>
        <p:nvSpPr>
          <p:cNvPr id="84" name="Rectangle 83">
            <a:extLst>
              <a:ext uri="{FF2B5EF4-FFF2-40B4-BE49-F238E27FC236}">
                <a16:creationId xmlns:a16="http://schemas.microsoft.com/office/drawing/2014/main" id="{209434BC-5F43-904C-2795-7DF6DA6247F2}"/>
              </a:ext>
              <a:ext uri="{C183D7F6-B498-43B3-948B-1728B52AA6E4}">
                <adec:decorative xmlns:adec="http://schemas.microsoft.com/office/drawing/2017/decorative" val="1"/>
              </a:ext>
            </a:extLst>
          </p:cNvPr>
          <p:cNvSpPr/>
          <p:nvPr/>
        </p:nvSpPr>
        <p:spPr>
          <a:xfrm>
            <a:off x="448596" y="3463236"/>
            <a:ext cx="11304000" cy="1620000"/>
          </a:xfrm>
          <a:prstGeom prst="rect">
            <a:avLst/>
          </a:pr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Rectangle 105">
            <a:extLst>
              <a:ext uri="{FF2B5EF4-FFF2-40B4-BE49-F238E27FC236}">
                <a16:creationId xmlns:a16="http://schemas.microsoft.com/office/drawing/2014/main" id="{18B02517-93D0-9AD1-637F-7C75AB0AEB60}"/>
              </a:ext>
              <a:ext uri="{C183D7F6-B498-43B3-948B-1728B52AA6E4}">
                <adec:decorative xmlns:adec="http://schemas.microsoft.com/office/drawing/2017/decorative" val="1"/>
              </a:ext>
            </a:extLst>
          </p:cNvPr>
          <p:cNvSpPr/>
          <p:nvPr/>
        </p:nvSpPr>
        <p:spPr>
          <a:xfrm>
            <a:off x="435148" y="3445236"/>
            <a:ext cx="1512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Text Placeholder 8">
            <a:extLst>
              <a:ext uri="{FF2B5EF4-FFF2-40B4-BE49-F238E27FC236}">
                <a16:creationId xmlns:a16="http://schemas.microsoft.com/office/drawing/2014/main" id="{7BD1C13C-E71F-161C-6511-F9DFAE0C2516}"/>
              </a:ext>
            </a:extLst>
          </p:cNvPr>
          <p:cNvSpPr txBox="1">
            <a:spLocks/>
          </p:cNvSpPr>
          <p:nvPr/>
        </p:nvSpPr>
        <p:spPr>
          <a:xfrm>
            <a:off x="515366" y="3614502"/>
            <a:ext cx="1440000" cy="828000"/>
          </a:xfrm>
          <a:prstGeom prst="rect">
            <a:avLst/>
          </a:prstGeom>
        </p:spPr>
        <p:txBody>
          <a:bodyPr vert="horz" lIns="54000" tIns="45720" rIns="91440" bIns="45720" rtlCol="0" anchor="t">
            <a:noAutofit/>
          </a:bodyPr>
          <a:lstStyle>
            <a:lvl1pPr marL="342000" marR="0" indent="-342000" algn="l"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400" b="1" dirty="0">
                <a:solidFill>
                  <a:schemeClr val="bg1"/>
                </a:solidFill>
              </a:rPr>
              <a:t>Domains of integrity</a:t>
            </a:r>
          </a:p>
        </p:txBody>
      </p:sp>
      <p:pic>
        <p:nvPicPr>
          <p:cNvPr id="27" name="Picture 26">
            <a:extLst>
              <a:ext uri="{FF2B5EF4-FFF2-40B4-BE49-F238E27FC236}">
                <a16:creationId xmlns:a16="http://schemas.microsoft.com/office/drawing/2014/main" id="{419FC80B-B998-2500-47E2-CA50CCD04DC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342564" y="3632345"/>
            <a:ext cx="743712" cy="646176"/>
          </a:xfrm>
          <a:prstGeom prst="rect">
            <a:avLst/>
          </a:prstGeom>
        </p:spPr>
      </p:pic>
      <p:sp>
        <p:nvSpPr>
          <p:cNvPr id="60" name="Content Placeholder 2">
            <a:extLst>
              <a:ext uri="{FF2B5EF4-FFF2-40B4-BE49-F238E27FC236}">
                <a16:creationId xmlns:a16="http://schemas.microsoft.com/office/drawing/2014/main" id="{AA6BEA80-3BB7-0BD5-2824-74430DF71051}"/>
              </a:ext>
            </a:extLst>
          </p:cNvPr>
          <p:cNvSpPr txBox="1">
            <a:spLocks/>
          </p:cNvSpPr>
          <p:nvPr/>
        </p:nvSpPr>
        <p:spPr>
          <a:xfrm>
            <a:off x="2084420" y="4383262"/>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Leadership</a:t>
            </a:r>
          </a:p>
        </p:txBody>
      </p:sp>
      <p:pic>
        <p:nvPicPr>
          <p:cNvPr id="29" name="Picture 28">
            <a:extLst>
              <a:ext uri="{FF2B5EF4-FFF2-40B4-BE49-F238E27FC236}">
                <a16:creationId xmlns:a16="http://schemas.microsoft.com/office/drawing/2014/main" id="{37D64619-F14C-5FFA-AA16-B68C13F92AAD}"/>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685729" y="3632345"/>
            <a:ext cx="755904" cy="646176"/>
          </a:xfrm>
          <a:prstGeom prst="rect">
            <a:avLst/>
          </a:prstGeom>
        </p:spPr>
      </p:pic>
      <p:sp>
        <p:nvSpPr>
          <p:cNvPr id="59" name="Content Placeholder 2">
            <a:extLst>
              <a:ext uri="{FF2B5EF4-FFF2-40B4-BE49-F238E27FC236}">
                <a16:creationId xmlns:a16="http://schemas.microsoft.com/office/drawing/2014/main" id="{604BA608-43F1-3A93-4207-748CB423D6FC}"/>
              </a:ext>
            </a:extLst>
          </p:cNvPr>
          <p:cNvSpPr txBox="1">
            <a:spLocks/>
          </p:cNvSpPr>
          <p:nvPr/>
        </p:nvSpPr>
        <p:spPr>
          <a:xfrm>
            <a:off x="3433681" y="4383262"/>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Culture</a:t>
            </a:r>
          </a:p>
        </p:txBody>
      </p:sp>
      <p:pic>
        <p:nvPicPr>
          <p:cNvPr id="31" name="Picture 30">
            <a:extLst>
              <a:ext uri="{FF2B5EF4-FFF2-40B4-BE49-F238E27FC236}">
                <a16:creationId xmlns:a16="http://schemas.microsoft.com/office/drawing/2014/main" id="{48C72B47-E1D3-AF04-8A46-11E3E6439F6F}"/>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111190" y="3632345"/>
            <a:ext cx="603504" cy="646176"/>
          </a:xfrm>
          <a:prstGeom prst="rect">
            <a:avLst/>
          </a:prstGeom>
        </p:spPr>
      </p:pic>
      <p:sp>
        <p:nvSpPr>
          <p:cNvPr id="61" name="Content Placeholder 2">
            <a:extLst>
              <a:ext uri="{FF2B5EF4-FFF2-40B4-BE49-F238E27FC236}">
                <a16:creationId xmlns:a16="http://schemas.microsoft.com/office/drawing/2014/main" id="{A80114F6-E408-35FF-76AF-299A8E33A125}"/>
              </a:ext>
            </a:extLst>
          </p:cNvPr>
          <p:cNvSpPr txBox="1">
            <a:spLocks/>
          </p:cNvSpPr>
          <p:nvPr/>
        </p:nvSpPr>
        <p:spPr>
          <a:xfrm>
            <a:off x="4782942" y="4383262"/>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Capability</a:t>
            </a:r>
          </a:p>
        </p:txBody>
      </p:sp>
      <p:pic>
        <p:nvPicPr>
          <p:cNvPr id="33" name="Picture 32">
            <a:extLst>
              <a:ext uri="{FF2B5EF4-FFF2-40B4-BE49-F238E27FC236}">
                <a16:creationId xmlns:a16="http://schemas.microsoft.com/office/drawing/2014/main" id="{1955E123-7AEC-E376-1F1A-C8BA36A1725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414731" y="3632345"/>
            <a:ext cx="694944" cy="646176"/>
          </a:xfrm>
          <a:prstGeom prst="rect">
            <a:avLst/>
          </a:prstGeom>
        </p:spPr>
      </p:pic>
      <p:sp>
        <p:nvSpPr>
          <p:cNvPr id="62" name="Content Placeholder 2">
            <a:extLst>
              <a:ext uri="{FF2B5EF4-FFF2-40B4-BE49-F238E27FC236}">
                <a16:creationId xmlns:a16="http://schemas.microsoft.com/office/drawing/2014/main" id="{C19A8CD1-B54F-83B9-1263-E98DAC3DA78F}"/>
              </a:ext>
            </a:extLst>
          </p:cNvPr>
          <p:cNvSpPr txBox="1">
            <a:spLocks/>
          </p:cNvSpPr>
          <p:nvPr/>
        </p:nvSpPr>
        <p:spPr>
          <a:xfrm>
            <a:off x="6132203" y="4383262"/>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Policies, processes and frameworks</a:t>
            </a:r>
          </a:p>
        </p:txBody>
      </p:sp>
      <p:pic>
        <p:nvPicPr>
          <p:cNvPr id="35" name="Picture 34">
            <a:extLst>
              <a:ext uri="{FF2B5EF4-FFF2-40B4-BE49-F238E27FC236}">
                <a16:creationId xmlns:a16="http://schemas.microsoft.com/office/drawing/2014/main" id="{5C7A928F-EFDE-EEAA-75A8-71AD4455DE15}"/>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7788376" y="3632345"/>
            <a:ext cx="646176" cy="646176"/>
          </a:xfrm>
          <a:prstGeom prst="rect">
            <a:avLst/>
          </a:prstGeom>
        </p:spPr>
      </p:pic>
      <p:sp>
        <p:nvSpPr>
          <p:cNvPr id="63" name="Content Placeholder 2">
            <a:extLst>
              <a:ext uri="{FF2B5EF4-FFF2-40B4-BE49-F238E27FC236}">
                <a16:creationId xmlns:a16="http://schemas.microsoft.com/office/drawing/2014/main" id="{7008ECF2-1760-5373-0BB8-ACA411C1D017}"/>
              </a:ext>
            </a:extLst>
          </p:cNvPr>
          <p:cNvSpPr txBox="1">
            <a:spLocks/>
          </p:cNvSpPr>
          <p:nvPr/>
        </p:nvSpPr>
        <p:spPr>
          <a:xfrm>
            <a:off x="7481464" y="4383262"/>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Governance and accountability</a:t>
            </a:r>
          </a:p>
        </p:txBody>
      </p:sp>
      <p:pic>
        <p:nvPicPr>
          <p:cNvPr id="37" name="Picture 36">
            <a:extLst>
              <a:ext uri="{FF2B5EF4-FFF2-40B4-BE49-F238E27FC236}">
                <a16:creationId xmlns:a16="http://schemas.microsoft.com/office/drawing/2014/main" id="{3E8D22A7-3321-5A66-3AE6-13F107B006F4}"/>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9171165" y="3617105"/>
            <a:ext cx="579120" cy="707136"/>
          </a:xfrm>
          <a:prstGeom prst="rect">
            <a:avLst/>
          </a:prstGeom>
        </p:spPr>
      </p:pic>
      <p:sp>
        <p:nvSpPr>
          <p:cNvPr id="64" name="Content Placeholder 2">
            <a:extLst>
              <a:ext uri="{FF2B5EF4-FFF2-40B4-BE49-F238E27FC236}">
                <a16:creationId xmlns:a16="http://schemas.microsoft.com/office/drawing/2014/main" id="{BC86D94A-ABE5-276D-07D5-BEBF048981D3}"/>
              </a:ext>
            </a:extLst>
          </p:cNvPr>
          <p:cNvSpPr txBox="1">
            <a:spLocks/>
          </p:cNvSpPr>
          <p:nvPr/>
        </p:nvSpPr>
        <p:spPr>
          <a:xfrm>
            <a:off x="8830725" y="4398502"/>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Prevention of fraud, corruption and misconduct</a:t>
            </a:r>
          </a:p>
        </p:txBody>
      </p:sp>
      <p:pic>
        <p:nvPicPr>
          <p:cNvPr id="39" name="Picture 38">
            <a:extLst>
              <a:ext uri="{FF2B5EF4-FFF2-40B4-BE49-F238E27FC236}">
                <a16:creationId xmlns:a16="http://schemas.microsoft.com/office/drawing/2014/main" id="{B6C96F99-756C-5C16-C127-CDCE59777885}"/>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0410696" y="3633869"/>
            <a:ext cx="798576" cy="640080"/>
          </a:xfrm>
          <a:prstGeom prst="rect">
            <a:avLst/>
          </a:prstGeom>
        </p:spPr>
      </p:pic>
      <p:sp>
        <p:nvSpPr>
          <p:cNvPr id="77" name="Content Placeholder 2">
            <a:extLst>
              <a:ext uri="{FF2B5EF4-FFF2-40B4-BE49-F238E27FC236}">
                <a16:creationId xmlns:a16="http://schemas.microsoft.com/office/drawing/2014/main" id="{12C560F0-2322-FBC8-AA68-36388A3A8338}"/>
              </a:ext>
            </a:extLst>
          </p:cNvPr>
          <p:cNvSpPr txBox="1">
            <a:spLocks/>
          </p:cNvSpPr>
          <p:nvPr/>
        </p:nvSpPr>
        <p:spPr>
          <a:xfrm>
            <a:off x="10179984" y="4381738"/>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Risk management</a:t>
            </a:r>
          </a:p>
        </p:txBody>
      </p:sp>
      <p:pic>
        <p:nvPicPr>
          <p:cNvPr id="112" name="Graphic 111" descr="supported by">
            <a:extLst>
              <a:ext uri="{FF2B5EF4-FFF2-40B4-BE49-F238E27FC236}">
                <a16:creationId xmlns:a16="http://schemas.microsoft.com/office/drawing/2014/main" id="{B5E29F42-FB0E-3A4E-2827-D2C60325D79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5148" y="4384681"/>
            <a:ext cx="720000" cy="720000"/>
          </a:xfrm>
          <a:prstGeom prst="rect">
            <a:avLst/>
          </a:prstGeom>
        </p:spPr>
      </p:pic>
      <p:sp>
        <p:nvSpPr>
          <p:cNvPr id="85" name="Rectangle 84">
            <a:extLst>
              <a:ext uri="{FF2B5EF4-FFF2-40B4-BE49-F238E27FC236}">
                <a16:creationId xmlns:a16="http://schemas.microsoft.com/office/drawing/2014/main" id="{8AE05CF4-3C15-91B7-1BA4-808E73D2726D}"/>
              </a:ext>
              <a:ext uri="{C183D7F6-B498-43B3-948B-1728B52AA6E4}">
                <adec:decorative xmlns:adec="http://schemas.microsoft.com/office/drawing/2017/decorative" val="1"/>
              </a:ext>
            </a:extLst>
          </p:cNvPr>
          <p:cNvSpPr/>
          <p:nvPr/>
        </p:nvSpPr>
        <p:spPr>
          <a:xfrm>
            <a:off x="448596" y="5229834"/>
            <a:ext cx="11304000" cy="1368000"/>
          </a:xfrm>
          <a:prstGeom prst="rect">
            <a:avLst/>
          </a:prstGeom>
          <a:noFill/>
          <a:ln w="254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Rectangle 106">
            <a:extLst>
              <a:ext uri="{FF2B5EF4-FFF2-40B4-BE49-F238E27FC236}">
                <a16:creationId xmlns:a16="http://schemas.microsoft.com/office/drawing/2014/main" id="{4CF46405-F19E-897E-88AE-70E0D6BEBF1C}"/>
              </a:ext>
              <a:ext uri="{C183D7F6-B498-43B3-948B-1728B52AA6E4}">
                <adec:decorative xmlns:adec="http://schemas.microsoft.com/office/drawing/2017/decorative" val="1"/>
              </a:ext>
            </a:extLst>
          </p:cNvPr>
          <p:cNvSpPr/>
          <p:nvPr/>
        </p:nvSpPr>
        <p:spPr>
          <a:xfrm>
            <a:off x="435148" y="5211834"/>
            <a:ext cx="1512000" cy="14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Text Placeholder 8">
            <a:extLst>
              <a:ext uri="{FF2B5EF4-FFF2-40B4-BE49-F238E27FC236}">
                <a16:creationId xmlns:a16="http://schemas.microsoft.com/office/drawing/2014/main" id="{534290FC-B5D3-A712-A4CE-ABCBC0F42311}"/>
              </a:ext>
            </a:extLst>
          </p:cNvPr>
          <p:cNvSpPr txBox="1">
            <a:spLocks/>
          </p:cNvSpPr>
          <p:nvPr/>
        </p:nvSpPr>
        <p:spPr>
          <a:xfrm>
            <a:off x="515366" y="5329577"/>
            <a:ext cx="1440000" cy="828000"/>
          </a:xfrm>
          <a:prstGeom prst="rect">
            <a:avLst/>
          </a:prstGeom>
        </p:spPr>
        <p:txBody>
          <a:bodyPr vert="horz" lIns="54000" tIns="45720" rIns="91440" bIns="45720" rtlCol="0" anchor="t">
            <a:noAutofit/>
          </a:bodyPr>
          <a:lstStyle>
            <a:lvl1pPr marL="342000" marR="0" indent="-342000" algn="l"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400" b="1" dirty="0"/>
              <a:t>Foundations</a:t>
            </a:r>
          </a:p>
        </p:txBody>
      </p:sp>
      <p:pic>
        <p:nvPicPr>
          <p:cNvPr id="41" name="Picture 40">
            <a:extLst>
              <a:ext uri="{FF2B5EF4-FFF2-40B4-BE49-F238E27FC236}">
                <a16:creationId xmlns:a16="http://schemas.microsoft.com/office/drawing/2014/main" id="{4D905ED1-3436-5FB7-C227-6F092B5EE14A}"/>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382188" y="5423537"/>
            <a:ext cx="664464" cy="640080"/>
          </a:xfrm>
          <a:prstGeom prst="rect">
            <a:avLst/>
          </a:prstGeom>
        </p:spPr>
      </p:pic>
      <p:sp>
        <p:nvSpPr>
          <p:cNvPr id="71" name="Content Placeholder 2">
            <a:extLst>
              <a:ext uri="{FF2B5EF4-FFF2-40B4-BE49-F238E27FC236}">
                <a16:creationId xmlns:a16="http://schemas.microsoft.com/office/drawing/2014/main" id="{3CE67DDC-87A4-D4BA-ECAA-63C583510683}"/>
              </a:ext>
            </a:extLst>
          </p:cNvPr>
          <p:cNvSpPr txBox="1">
            <a:spLocks/>
          </p:cNvSpPr>
          <p:nvPr/>
        </p:nvSpPr>
        <p:spPr>
          <a:xfrm>
            <a:off x="2084420" y="6133905"/>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Responsiveness</a:t>
            </a:r>
          </a:p>
        </p:txBody>
      </p:sp>
      <p:pic>
        <p:nvPicPr>
          <p:cNvPr id="43" name="Picture 42">
            <a:extLst>
              <a:ext uri="{FF2B5EF4-FFF2-40B4-BE49-F238E27FC236}">
                <a16:creationId xmlns:a16="http://schemas.microsoft.com/office/drawing/2014/main" id="{C537B637-89A2-2202-0C51-003DAD992E5B}"/>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3746689" y="5427410"/>
            <a:ext cx="633984" cy="640080"/>
          </a:xfrm>
          <a:prstGeom prst="rect">
            <a:avLst/>
          </a:prstGeom>
        </p:spPr>
      </p:pic>
      <p:sp>
        <p:nvSpPr>
          <p:cNvPr id="72" name="Content Placeholder 2">
            <a:extLst>
              <a:ext uri="{FF2B5EF4-FFF2-40B4-BE49-F238E27FC236}">
                <a16:creationId xmlns:a16="http://schemas.microsoft.com/office/drawing/2014/main" id="{D1F1E014-4DB8-95F5-6CB9-F9C4615FC125}"/>
              </a:ext>
            </a:extLst>
          </p:cNvPr>
          <p:cNvSpPr txBox="1">
            <a:spLocks/>
          </p:cNvSpPr>
          <p:nvPr/>
        </p:nvSpPr>
        <p:spPr>
          <a:xfrm>
            <a:off x="3433681" y="6130031"/>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Integrity</a:t>
            </a:r>
          </a:p>
        </p:txBody>
      </p:sp>
      <p:pic>
        <p:nvPicPr>
          <p:cNvPr id="45" name="Picture 44">
            <a:extLst>
              <a:ext uri="{FF2B5EF4-FFF2-40B4-BE49-F238E27FC236}">
                <a16:creationId xmlns:a16="http://schemas.microsoft.com/office/drawing/2014/main" id="{61D47ABF-B1C9-D726-604B-EEAEB97AE97C}"/>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5089854" y="5423537"/>
            <a:ext cx="646176" cy="640080"/>
          </a:xfrm>
          <a:prstGeom prst="rect">
            <a:avLst/>
          </a:prstGeom>
        </p:spPr>
      </p:pic>
      <p:sp>
        <p:nvSpPr>
          <p:cNvPr id="73" name="Content Placeholder 2">
            <a:extLst>
              <a:ext uri="{FF2B5EF4-FFF2-40B4-BE49-F238E27FC236}">
                <a16:creationId xmlns:a16="http://schemas.microsoft.com/office/drawing/2014/main" id="{5BCF2635-E8BC-6663-D5D0-60C650A00297}"/>
              </a:ext>
            </a:extLst>
          </p:cNvPr>
          <p:cNvSpPr txBox="1">
            <a:spLocks/>
          </p:cNvSpPr>
          <p:nvPr/>
        </p:nvSpPr>
        <p:spPr>
          <a:xfrm>
            <a:off x="4782942" y="6133905"/>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Impartiality</a:t>
            </a:r>
          </a:p>
        </p:txBody>
      </p:sp>
      <p:pic>
        <p:nvPicPr>
          <p:cNvPr id="47" name="Picture 46">
            <a:extLst>
              <a:ext uri="{FF2B5EF4-FFF2-40B4-BE49-F238E27FC236}">
                <a16:creationId xmlns:a16="http://schemas.microsoft.com/office/drawing/2014/main" id="{F46E6A6B-7E56-999D-D7FD-E358EEDD9EEB}"/>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6475691" y="5423537"/>
            <a:ext cx="573024" cy="640080"/>
          </a:xfrm>
          <a:prstGeom prst="rect">
            <a:avLst/>
          </a:prstGeom>
        </p:spPr>
      </p:pic>
      <p:sp>
        <p:nvSpPr>
          <p:cNvPr id="74" name="Content Placeholder 2">
            <a:extLst>
              <a:ext uri="{FF2B5EF4-FFF2-40B4-BE49-F238E27FC236}">
                <a16:creationId xmlns:a16="http://schemas.microsoft.com/office/drawing/2014/main" id="{D3630EE2-F6C9-1B22-C9AD-E1B25D01716B}"/>
              </a:ext>
            </a:extLst>
          </p:cNvPr>
          <p:cNvSpPr txBox="1">
            <a:spLocks/>
          </p:cNvSpPr>
          <p:nvPr/>
        </p:nvSpPr>
        <p:spPr>
          <a:xfrm>
            <a:off x="6132203" y="6133905"/>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Accountability</a:t>
            </a:r>
          </a:p>
        </p:txBody>
      </p:sp>
      <p:pic>
        <p:nvPicPr>
          <p:cNvPr id="49" name="Picture 48">
            <a:extLst>
              <a:ext uri="{FF2B5EF4-FFF2-40B4-BE49-F238E27FC236}">
                <a16:creationId xmlns:a16="http://schemas.microsoft.com/office/drawing/2014/main" id="{5774ECC0-37E8-1979-786C-442785D3B7C2}"/>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7739608" y="5423537"/>
            <a:ext cx="743712" cy="640080"/>
          </a:xfrm>
          <a:prstGeom prst="rect">
            <a:avLst/>
          </a:prstGeom>
        </p:spPr>
      </p:pic>
      <p:sp>
        <p:nvSpPr>
          <p:cNvPr id="75" name="Content Placeholder 2">
            <a:extLst>
              <a:ext uri="{FF2B5EF4-FFF2-40B4-BE49-F238E27FC236}">
                <a16:creationId xmlns:a16="http://schemas.microsoft.com/office/drawing/2014/main" id="{1B540CD6-57F1-75DA-6437-3AC9472213E9}"/>
              </a:ext>
            </a:extLst>
          </p:cNvPr>
          <p:cNvSpPr txBox="1">
            <a:spLocks/>
          </p:cNvSpPr>
          <p:nvPr/>
        </p:nvSpPr>
        <p:spPr>
          <a:xfrm>
            <a:off x="7481464" y="6133905"/>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Respect</a:t>
            </a:r>
          </a:p>
        </p:txBody>
      </p:sp>
      <p:pic>
        <p:nvPicPr>
          <p:cNvPr id="51" name="Picture 50">
            <a:extLst>
              <a:ext uri="{FF2B5EF4-FFF2-40B4-BE49-F238E27FC236}">
                <a16:creationId xmlns:a16="http://schemas.microsoft.com/office/drawing/2014/main" id="{FEDCC6FB-95A5-4F7D-AE46-72C41E730290}"/>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9110205" y="5463161"/>
            <a:ext cx="701040" cy="481584"/>
          </a:xfrm>
          <a:prstGeom prst="rect">
            <a:avLst/>
          </a:prstGeom>
        </p:spPr>
      </p:pic>
      <p:sp>
        <p:nvSpPr>
          <p:cNvPr id="76" name="Content Placeholder 2">
            <a:extLst>
              <a:ext uri="{FF2B5EF4-FFF2-40B4-BE49-F238E27FC236}">
                <a16:creationId xmlns:a16="http://schemas.microsoft.com/office/drawing/2014/main" id="{917E4E9F-2241-9614-CC3D-45819C54D5D1}"/>
              </a:ext>
            </a:extLst>
          </p:cNvPr>
          <p:cNvSpPr txBox="1">
            <a:spLocks/>
          </p:cNvSpPr>
          <p:nvPr/>
        </p:nvSpPr>
        <p:spPr>
          <a:xfrm>
            <a:off x="8830725" y="6121766"/>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Leadership</a:t>
            </a:r>
          </a:p>
        </p:txBody>
      </p:sp>
      <p:pic>
        <p:nvPicPr>
          <p:cNvPr id="53" name="Picture 52">
            <a:extLst>
              <a:ext uri="{FF2B5EF4-FFF2-40B4-BE49-F238E27FC236}">
                <a16:creationId xmlns:a16="http://schemas.microsoft.com/office/drawing/2014/main" id="{4A47DF49-A2B8-264B-4235-0E7285E278E9}"/>
              </a:ext>
              <a:ext uri="{C183D7F6-B498-43B3-948B-1728B52AA6E4}">
                <adec:decorative xmlns:adec="http://schemas.microsoft.com/office/drawing/2017/decorative" val="1"/>
              </a:ext>
            </a:extLst>
          </p:cNvPr>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10441176" y="5423537"/>
            <a:ext cx="737616" cy="640080"/>
          </a:xfrm>
          <a:prstGeom prst="rect">
            <a:avLst/>
          </a:prstGeom>
        </p:spPr>
      </p:pic>
      <p:sp>
        <p:nvSpPr>
          <p:cNvPr id="78" name="Content Placeholder 2">
            <a:extLst>
              <a:ext uri="{FF2B5EF4-FFF2-40B4-BE49-F238E27FC236}">
                <a16:creationId xmlns:a16="http://schemas.microsoft.com/office/drawing/2014/main" id="{E8FE528B-3938-807C-0832-E22754AD95F3}"/>
              </a:ext>
            </a:extLst>
          </p:cNvPr>
          <p:cNvSpPr txBox="1">
            <a:spLocks/>
          </p:cNvSpPr>
          <p:nvPr/>
        </p:nvSpPr>
        <p:spPr>
          <a:xfrm>
            <a:off x="10179984" y="6116437"/>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Human rights</a:t>
            </a:r>
          </a:p>
        </p:txBody>
      </p:sp>
    </p:spTree>
    <p:extLst>
      <p:ext uri="{BB962C8B-B14F-4D97-AF65-F5344CB8AC3E}">
        <p14:creationId xmlns:p14="http://schemas.microsoft.com/office/powerpoint/2010/main" val="3513256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CE5391-1604-5448-5622-32D5CD6D094D}"/>
              </a:ext>
            </a:extLst>
          </p:cNvPr>
          <p:cNvSpPr>
            <a:spLocks noGrp="1"/>
          </p:cNvSpPr>
          <p:nvPr>
            <p:ph type="title"/>
          </p:nvPr>
        </p:nvSpPr>
        <p:spPr>
          <a:xfrm>
            <a:off x="448125" y="818166"/>
            <a:ext cx="11295749" cy="930247"/>
          </a:xfrm>
        </p:spPr>
        <p:txBody>
          <a:bodyPr/>
          <a:lstStyle/>
          <a:p>
            <a:r>
              <a:rPr lang="en-AU" dirty="0"/>
              <a:t>1. Outcomes</a:t>
            </a:r>
          </a:p>
        </p:txBody>
      </p:sp>
      <p:sp>
        <p:nvSpPr>
          <p:cNvPr id="5" name="Content Placeholder 4">
            <a:extLst>
              <a:ext uri="{FF2B5EF4-FFF2-40B4-BE49-F238E27FC236}">
                <a16:creationId xmlns:a16="http://schemas.microsoft.com/office/drawing/2014/main" id="{531A6A4D-ECE0-5B53-54CB-86B4D525D38E}"/>
              </a:ext>
            </a:extLst>
          </p:cNvPr>
          <p:cNvSpPr>
            <a:spLocks noGrp="1"/>
          </p:cNvSpPr>
          <p:nvPr>
            <p:ph idx="1"/>
          </p:nvPr>
        </p:nvSpPr>
        <p:spPr/>
        <p:txBody>
          <a:bodyPr/>
          <a:lstStyle/>
          <a:p>
            <a:pPr marL="285750" indent="-285750">
              <a:buFont typeface="Arial" panose="020B0604020202020204" pitchFamily="34" charset="0"/>
              <a:buChar char="•"/>
            </a:pPr>
            <a:r>
              <a:rPr lang="en-AU" sz="1400" dirty="0"/>
              <a:t>Increased public trust in government</a:t>
            </a:r>
          </a:p>
          <a:p>
            <a:pPr marL="285750" indent="-285750">
              <a:buFont typeface="Arial" panose="020B0604020202020204" pitchFamily="34" charset="0"/>
              <a:buChar char="•"/>
            </a:pPr>
            <a:r>
              <a:rPr lang="en-AU" sz="1400" dirty="0"/>
              <a:t>Transparent public sector decision-making</a:t>
            </a:r>
          </a:p>
          <a:p>
            <a:pPr marL="285750" indent="-285750">
              <a:buFont typeface="Arial" panose="020B0604020202020204" pitchFamily="34" charset="0"/>
              <a:buChar char="•"/>
            </a:pPr>
            <a:r>
              <a:rPr lang="en-AU" sz="1400" dirty="0"/>
              <a:t>Increased effectiveness and efficient use of public resources</a:t>
            </a:r>
          </a:p>
          <a:p>
            <a:pPr marL="285750" indent="-285750">
              <a:buFont typeface="Arial" panose="020B0604020202020204" pitchFamily="34" charset="0"/>
              <a:buChar char="•"/>
            </a:pPr>
            <a:r>
              <a:rPr lang="en-AU" sz="1400" dirty="0"/>
              <a:t>Prevention of integrity risks before they arise</a:t>
            </a:r>
          </a:p>
          <a:p>
            <a:pPr marL="285750" indent="-285750">
              <a:buFont typeface="Arial" panose="020B0604020202020204" pitchFamily="34" charset="0"/>
              <a:buChar char="•"/>
            </a:pPr>
            <a:r>
              <a:rPr lang="en-AU" sz="1400" dirty="0"/>
              <a:t>Reduced cost to government associated with integrity breaches.</a:t>
            </a:r>
          </a:p>
        </p:txBody>
      </p:sp>
      <p:pic>
        <p:nvPicPr>
          <p:cNvPr id="8" name="Picture 7">
            <a:extLst>
              <a:ext uri="{FF2B5EF4-FFF2-40B4-BE49-F238E27FC236}">
                <a16:creationId xmlns:a16="http://schemas.microsoft.com/office/drawing/2014/main" id="{CF3B7EED-2D84-CC87-2681-74D28DFA882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998" y="870727"/>
            <a:ext cx="5381243" cy="825124"/>
          </a:xfrm>
          <a:prstGeom prst="rect">
            <a:avLst/>
          </a:prstGeom>
        </p:spPr>
      </p:pic>
    </p:spTree>
    <p:extLst>
      <p:ext uri="{BB962C8B-B14F-4D97-AF65-F5344CB8AC3E}">
        <p14:creationId xmlns:p14="http://schemas.microsoft.com/office/powerpoint/2010/main" val="2326274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801600-E6AE-31C8-57C9-1BC78ED379E0}"/>
              </a:ext>
            </a:extLst>
          </p:cNvPr>
          <p:cNvSpPr>
            <a:spLocks noGrp="1"/>
          </p:cNvSpPr>
          <p:nvPr>
            <p:ph idx="1"/>
          </p:nvPr>
        </p:nvSpPr>
        <p:spPr>
          <a:xfrm>
            <a:off x="547714" y="1748413"/>
            <a:ext cx="4768357" cy="4629467"/>
          </a:xfrm>
        </p:spPr>
        <p:txBody>
          <a:bodyPr vert="horz" lIns="91440" tIns="45720" rIns="91440" bIns="45720" rtlCol="0" anchor="t">
            <a:noAutofit/>
          </a:bodyPr>
          <a:lstStyle/>
          <a:p>
            <a:pPr marL="0" indent="0">
              <a:spcAft>
                <a:spcPts val="800"/>
              </a:spcAft>
              <a:buNone/>
            </a:pPr>
            <a:r>
              <a:rPr lang="en-AU" sz="1400" dirty="0">
                <a:effectLst/>
                <a:latin typeface="VIC"/>
                <a:ea typeface="VIC" panose="00000500000000000000" pitchFamily="2" charset="0"/>
                <a:cs typeface="Times New Roman"/>
              </a:rPr>
              <a:t>The </a:t>
            </a:r>
            <a:r>
              <a:rPr lang="en-AU" sz="1400" dirty="0">
                <a:latin typeface="VIC"/>
                <a:cs typeface="Times New Roman"/>
              </a:rPr>
              <a:t>Public Sector Integrity Framework includes 7 domains:</a:t>
            </a:r>
          </a:p>
          <a:p>
            <a:pPr marL="342900" indent="-342900">
              <a:spcAft>
                <a:spcPts val="800"/>
              </a:spcAft>
              <a:buFont typeface="+mj-lt"/>
              <a:buAutoNum type="arabicPeriod"/>
            </a:pPr>
            <a:r>
              <a:rPr lang="en-AU" sz="1400" dirty="0">
                <a:latin typeface="VIC"/>
                <a:cs typeface="Times New Roman"/>
              </a:rPr>
              <a:t>Leadership</a:t>
            </a:r>
          </a:p>
          <a:p>
            <a:pPr marL="342900" indent="-342900">
              <a:spcAft>
                <a:spcPts val="800"/>
              </a:spcAft>
              <a:buFont typeface="+mj-lt"/>
              <a:buAutoNum type="arabicPeriod"/>
            </a:pPr>
            <a:r>
              <a:rPr lang="en-AU" sz="1400" dirty="0">
                <a:latin typeface="VIC"/>
                <a:cs typeface="Times New Roman"/>
              </a:rPr>
              <a:t>Culture</a:t>
            </a:r>
          </a:p>
          <a:p>
            <a:pPr marL="342900" indent="-342900">
              <a:spcAft>
                <a:spcPts val="800"/>
              </a:spcAft>
              <a:buFont typeface="+mj-lt"/>
              <a:buAutoNum type="arabicPeriod"/>
            </a:pPr>
            <a:r>
              <a:rPr lang="en-AU" sz="1400" dirty="0">
                <a:latin typeface="VIC"/>
                <a:cs typeface="Times New Roman"/>
              </a:rPr>
              <a:t>Capability</a:t>
            </a:r>
          </a:p>
          <a:p>
            <a:pPr marL="342900" indent="-342900">
              <a:spcAft>
                <a:spcPts val="800"/>
              </a:spcAft>
              <a:buFont typeface="+mj-lt"/>
              <a:buAutoNum type="arabicPeriod"/>
            </a:pPr>
            <a:r>
              <a:rPr lang="en-AU" sz="1400" dirty="0">
                <a:latin typeface="VIC"/>
                <a:cs typeface="Times New Roman"/>
              </a:rPr>
              <a:t>Policies, processes and frameworks</a:t>
            </a:r>
          </a:p>
          <a:p>
            <a:pPr marL="342900" indent="-342900">
              <a:spcAft>
                <a:spcPts val="800"/>
              </a:spcAft>
              <a:buFont typeface="+mj-lt"/>
              <a:buAutoNum type="arabicPeriod"/>
            </a:pPr>
            <a:r>
              <a:rPr lang="en-AU" sz="1400" dirty="0">
                <a:latin typeface="VIC"/>
                <a:cs typeface="Times New Roman"/>
              </a:rPr>
              <a:t>Governance and accountability</a:t>
            </a:r>
          </a:p>
          <a:p>
            <a:pPr marL="342900" indent="-342900">
              <a:spcAft>
                <a:spcPts val="800"/>
              </a:spcAft>
              <a:buFont typeface="+mj-lt"/>
              <a:buAutoNum type="arabicPeriod"/>
            </a:pPr>
            <a:r>
              <a:rPr lang="en-AU" sz="1400" dirty="0">
                <a:latin typeface="VIC"/>
                <a:cs typeface="Times New Roman"/>
              </a:rPr>
              <a:t>Prevention of fraud, corruption and misconduct</a:t>
            </a:r>
          </a:p>
          <a:p>
            <a:pPr marL="342900" indent="-342900">
              <a:spcAft>
                <a:spcPts val="800"/>
              </a:spcAft>
              <a:buFont typeface="+mj-lt"/>
              <a:buAutoNum type="arabicPeriod"/>
            </a:pPr>
            <a:r>
              <a:rPr lang="en-AU" sz="1400" dirty="0">
                <a:latin typeface="VIC"/>
                <a:cs typeface="Times New Roman"/>
              </a:rPr>
              <a:t>Risk management</a:t>
            </a:r>
          </a:p>
        </p:txBody>
      </p:sp>
      <p:sp>
        <p:nvSpPr>
          <p:cNvPr id="7" name="Title 3">
            <a:extLst>
              <a:ext uri="{FF2B5EF4-FFF2-40B4-BE49-F238E27FC236}">
                <a16:creationId xmlns:a16="http://schemas.microsoft.com/office/drawing/2014/main" id="{55A4AC95-A578-098F-1395-6C78E45E2507}"/>
              </a:ext>
            </a:extLst>
          </p:cNvPr>
          <p:cNvSpPr txBox="1">
            <a:spLocks/>
          </p:cNvSpPr>
          <p:nvPr/>
        </p:nvSpPr>
        <p:spPr>
          <a:xfrm>
            <a:off x="448125" y="818166"/>
            <a:ext cx="4276275" cy="930247"/>
          </a:xfrm>
          <a:prstGeom prst="rect">
            <a:avLst/>
          </a:prstGeom>
        </p:spPr>
        <p:txBody>
          <a:bodyPr vert="horz" lIns="91440" tIns="45720" rIns="91440" bIns="45720" rtlCol="0" anchor="ctr">
            <a:noAutofit/>
          </a:bodyPr>
          <a:lstStyle>
            <a:lvl1pPr algn="l" defTabSz="914400" rtl="0" eaLnBrk="1" latinLnBrk="0" hangingPunct="1">
              <a:lnSpc>
                <a:spcPct val="120000"/>
              </a:lnSpc>
              <a:spcBef>
                <a:spcPct val="0"/>
              </a:spcBef>
              <a:buNone/>
              <a:defRPr sz="2400" b="1" u="none" strike="noStrike" kern="1200" baseline="0">
                <a:solidFill>
                  <a:schemeClr val="tx2"/>
                </a:solidFill>
                <a:latin typeface="+mj-lt"/>
                <a:ea typeface="+mj-ea"/>
                <a:cs typeface="+mj-cs"/>
              </a:defRPr>
            </a:lvl1pPr>
          </a:lstStyle>
          <a:p>
            <a:r>
              <a:rPr lang="en-AU" dirty="0"/>
              <a:t>2. Domains of integrity </a:t>
            </a:r>
            <a:r>
              <a:rPr lang="en-AU" sz="1400" dirty="0">
                <a:solidFill>
                  <a:schemeClr val="bg1"/>
                </a:solidFill>
              </a:rPr>
              <a:t>– Leadership and Culture</a:t>
            </a:r>
          </a:p>
        </p:txBody>
      </p:sp>
      <p:sp>
        <p:nvSpPr>
          <p:cNvPr id="9" name="Title 3">
            <a:extLst>
              <a:ext uri="{FF2B5EF4-FFF2-40B4-BE49-F238E27FC236}">
                <a16:creationId xmlns:a16="http://schemas.microsoft.com/office/drawing/2014/main" id="{8C14227C-8897-54C5-29FF-052F212A788E}"/>
              </a:ext>
            </a:extLst>
          </p:cNvPr>
          <p:cNvSpPr txBox="1">
            <a:spLocks/>
          </p:cNvSpPr>
          <p:nvPr/>
        </p:nvSpPr>
        <p:spPr>
          <a:xfrm>
            <a:off x="6096000" y="818166"/>
            <a:ext cx="5422783" cy="930247"/>
          </a:xfrm>
          <a:prstGeom prst="rect">
            <a:avLst/>
          </a:prstGeom>
        </p:spPr>
        <p:txBody>
          <a:bodyPr vert="horz" lIns="91440" tIns="45720" rIns="91440" bIns="45720" rtlCol="0" anchor="ctr">
            <a:noAutofit/>
          </a:bodyPr>
          <a:lstStyle>
            <a:lvl1pPr algn="l" defTabSz="914400" rtl="0" eaLnBrk="1" latinLnBrk="0" hangingPunct="1">
              <a:lnSpc>
                <a:spcPct val="120000"/>
              </a:lnSpc>
              <a:spcBef>
                <a:spcPct val="0"/>
              </a:spcBef>
              <a:buNone/>
              <a:defRPr sz="2400" b="1" u="none" strike="noStrike" kern="1200" baseline="0">
                <a:solidFill>
                  <a:schemeClr val="tx2"/>
                </a:solidFill>
                <a:latin typeface="+mj-lt"/>
                <a:ea typeface="+mj-ea"/>
                <a:cs typeface="+mj-cs"/>
              </a:defRPr>
            </a:lvl1pPr>
          </a:lstStyle>
          <a:p>
            <a:r>
              <a:rPr lang="en-AU" dirty="0"/>
              <a:t>3. Indicators of integrity </a:t>
            </a:r>
            <a:r>
              <a:rPr lang="en-AU" sz="1400" dirty="0">
                <a:solidFill>
                  <a:schemeClr val="bg1"/>
                </a:solidFill>
              </a:rPr>
              <a:t>– Leadership and Culture</a:t>
            </a:r>
          </a:p>
        </p:txBody>
      </p:sp>
      <p:sp>
        <p:nvSpPr>
          <p:cNvPr id="10" name="Content Placeholder 2">
            <a:extLst>
              <a:ext uri="{FF2B5EF4-FFF2-40B4-BE49-F238E27FC236}">
                <a16:creationId xmlns:a16="http://schemas.microsoft.com/office/drawing/2014/main" id="{6199B9A7-BDD2-838A-E06A-F4FB047B3DB7}"/>
              </a:ext>
            </a:extLst>
          </p:cNvPr>
          <p:cNvSpPr txBox="1">
            <a:spLocks/>
          </p:cNvSpPr>
          <p:nvPr/>
        </p:nvSpPr>
        <p:spPr>
          <a:xfrm>
            <a:off x="5970500" y="1748412"/>
            <a:ext cx="5323197" cy="4629467"/>
          </a:xfrm>
          <a:prstGeom prst="rect">
            <a:avLst/>
          </a:prstGeom>
        </p:spPr>
        <p:txBody>
          <a:bodyPr vert="horz" lIns="91440" tIns="45720" rIns="91440" bIns="45720" rtlCol="0" anchor="t">
            <a:noAutofit/>
          </a:bodyPr>
          <a:lstStyle>
            <a:lvl1pPr marL="342000" marR="0" indent="-342000" algn="l"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800"/>
              </a:spcAft>
            </a:pPr>
            <a:r>
              <a:rPr lang="en-AU" sz="1400" dirty="0">
                <a:latin typeface="VIC"/>
                <a:ea typeface="VIC" panose="00000500000000000000" pitchFamily="2" charset="0"/>
                <a:cs typeface="Times New Roman"/>
              </a:rPr>
              <a:t>The indicators are a tool for public sector organisations to measure their own integrity progress.</a:t>
            </a:r>
          </a:p>
          <a:p>
            <a:pPr>
              <a:spcAft>
                <a:spcPts val="800"/>
              </a:spcAft>
            </a:pPr>
            <a:r>
              <a:rPr lang="en-AU" sz="1400" dirty="0">
                <a:latin typeface="VIC"/>
                <a:ea typeface="VIC" panose="00000500000000000000" pitchFamily="2" charset="0"/>
                <a:cs typeface="Times New Roman"/>
              </a:rPr>
              <a:t>Regularly measuring integrity performance demonstrates a commitment to embedding high ethical standards across an organisation’s entire operations. </a:t>
            </a:r>
          </a:p>
          <a:p>
            <a:pPr algn="l" rtl="0" fontAlgn="base">
              <a:lnSpc>
                <a:spcPts val="2100"/>
              </a:lnSpc>
              <a:buFont typeface="Arial" panose="020B0604020202020204" pitchFamily="34" charset="0"/>
              <a:buChar char="•"/>
            </a:pPr>
            <a:r>
              <a:rPr lang="en-US" sz="1400" dirty="0">
                <a:latin typeface="VIC"/>
                <a:cs typeface="Times New Roman"/>
              </a:rPr>
              <a:t>Measuring organisational integrity is an emerging field of research. VPSC will review and refine the indicators over time.</a:t>
            </a:r>
          </a:p>
          <a:p>
            <a:pPr fontAlgn="base">
              <a:lnSpc>
                <a:spcPts val="2100"/>
              </a:lnSpc>
            </a:pPr>
            <a:r>
              <a:rPr lang="en-AU" sz="1400" dirty="0">
                <a:latin typeface="VIC"/>
                <a:cs typeface="Times New Roman"/>
              </a:rPr>
              <a:t>We have not developed indicators for prevention of fraud, corruption and misconduct or risk management domains. These domains are outside VPSC’s legislated remit. </a:t>
            </a:r>
          </a:p>
          <a:p>
            <a:pPr algn="l" rtl="0" fontAlgn="base">
              <a:lnSpc>
                <a:spcPts val="2100"/>
              </a:lnSpc>
              <a:buFont typeface="Arial" panose="020B0604020202020204" pitchFamily="34" charset="0"/>
              <a:buChar char="•"/>
            </a:pPr>
            <a:endParaRPr lang="en-AU" sz="1400" dirty="0">
              <a:latin typeface="VIC"/>
              <a:cs typeface="Times New Roman"/>
            </a:endParaRPr>
          </a:p>
          <a:p>
            <a:pPr marL="0" indent="0">
              <a:buFont typeface="Arial" panose="020B0604020202020204" pitchFamily="34" charset="0"/>
              <a:buNone/>
            </a:pPr>
            <a:endParaRPr lang="en-AU" sz="1800" dirty="0"/>
          </a:p>
        </p:txBody>
      </p:sp>
    </p:spTree>
    <p:extLst>
      <p:ext uri="{BB962C8B-B14F-4D97-AF65-F5344CB8AC3E}">
        <p14:creationId xmlns:p14="http://schemas.microsoft.com/office/powerpoint/2010/main" val="130084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CE5391-1604-5448-5622-32D5CD6D094D}"/>
              </a:ext>
            </a:extLst>
          </p:cNvPr>
          <p:cNvSpPr>
            <a:spLocks noGrp="1"/>
          </p:cNvSpPr>
          <p:nvPr>
            <p:ph type="title"/>
          </p:nvPr>
        </p:nvSpPr>
        <p:spPr/>
        <p:txBody>
          <a:bodyPr/>
          <a:lstStyle/>
          <a:p>
            <a:r>
              <a:rPr lang="en-AU" dirty="0"/>
              <a:t>Leadership</a:t>
            </a:r>
            <a:r>
              <a:rPr lang="en-AU" sz="1400" dirty="0">
                <a:solidFill>
                  <a:schemeClr val="bg1"/>
                </a:solidFill>
              </a:rPr>
              <a:t>– Leadership and Culture</a:t>
            </a:r>
          </a:p>
        </p:txBody>
      </p:sp>
      <p:sp>
        <p:nvSpPr>
          <p:cNvPr id="5" name="Content Placeholder 4">
            <a:extLst>
              <a:ext uri="{FF2B5EF4-FFF2-40B4-BE49-F238E27FC236}">
                <a16:creationId xmlns:a16="http://schemas.microsoft.com/office/drawing/2014/main" id="{531A6A4D-ECE0-5B53-54CB-86B4D525D38E}"/>
              </a:ext>
            </a:extLst>
          </p:cNvPr>
          <p:cNvSpPr>
            <a:spLocks noGrp="1"/>
          </p:cNvSpPr>
          <p:nvPr>
            <p:ph idx="1"/>
          </p:nvPr>
        </p:nvSpPr>
        <p:spPr>
          <a:xfrm>
            <a:off x="448125" y="2099220"/>
            <a:ext cx="4697616" cy="2338309"/>
          </a:xfrm>
        </p:spPr>
        <p:txBody>
          <a:bodyPr/>
          <a:lstStyle/>
          <a:p>
            <a:r>
              <a:rPr lang="en-AU" sz="1400" dirty="0"/>
              <a:t>Leadership sets the ethical tone. Leadership that sets clear expectations and communicates about integrity, acts in the public interest and is accountable, supports workforce integrity.</a:t>
            </a:r>
          </a:p>
          <a:p>
            <a:r>
              <a:rPr lang="en-AU" sz="1400" dirty="0"/>
              <a:t>It focuses on:</a:t>
            </a:r>
          </a:p>
          <a:p>
            <a:pPr marL="285750" indent="-285750">
              <a:buFont typeface="Arial" panose="020B0604020202020204" pitchFamily="34" charset="0"/>
              <a:buChar char="•"/>
            </a:pPr>
            <a:r>
              <a:rPr lang="en-AU" sz="1400" dirty="0"/>
              <a:t>behaviours</a:t>
            </a:r>
          </a:p>
          <a:p>
            <a:pPr marL="285750" indent="-285750">
              <a:buFont typeface="Arial" panose="020B0604020202020204" pitchFamily="34" charset="0"/>
              <a:buChar char="•"/>
            </a:pPr>
            <a:r>
              <a:rPr lang="en-AU" sz="1400" dirty="0"/>
              <a:t>culture setting</a:t>
            </a:r>
          </a:p>
          <a:p>
            <a:pPr marL="285750" indent="-285750">
              <a:buFont typeface="Arial" panose="020B0604020202020204" pitchFamily="34" charset="0"/>
              <a:buChar char="•"/>
            </a:pPr>
            <a:r>
              <a:rPr lang="en-AU" sz="1400" dirty="0"/>
              <a:t>staff perceptions</a:t>
            </a:r>
          </a:p>
          <a:p>
            <a:pPr marL="285750" indent="-285750">
              <a:buFont typeface="Arial" panose="020B0604020202020204" pitchFamily="34" charset="0"/>
              <a:buChar char="•"/>
            </a:pPr>
            <a:r>
              <a:rPr lang="en-AU" sz="1400" dirty="0"/>
              <a:t>integration into strategic and operational plans</a:t>
            </a:r>
          </a:p>
          <a:p>
            <a:pPr marL="285750" indent="-285750">
              <a:buFont typeface="Arial" panose="020B0604020202020204" pitchFamily="34" charset="0"/>
              <a:buChar char="•"/>
            </a:pPr>
            <a:r>
              <a:rPr lang="en-AU" sz="1400" dirty="0"/>
              <a:t>financial sustainability</a:t>
            </a:r>
          </a:p>
          <a:p>
            <a:pPr marL="285750" indent="-285750">
              <a:buFont typeface="Arial" panose="020B0604020202020204" pitchFamily="34" charset="0"/>
              <a:buChar char="•"/>
            </a:pPr>
            <a:r>
              <a:rPr lang="en-AU" sz="1400" dirty="0">
                <a:hlinkClick r:id="rId2"/>
              </a:rPr>
              <a:t>engagement with ministers and their offices</a:t>
            </a:r>
            <a:r>
              <a:rPr lang="en-AU" sz="1400" dirty="0"/>
              <a:t>.</a:t>
            </a:r>
          </a:p>
          <a:p>
            <a:pPr marL="285750" indent="-285750">
              <a:buFont typeface="Arial" panose="020B0604020202020204" pitchFamily="34" charset="0"/>
              <a:buChar char="•"/>
            </a:pPr>
            <a:endParaRPr lang="en-AU" sz="1400" dirty="0"/>
          </a:p>
        </p:txBody>
      </p:sp>
      <p:pic>
        <p:nvPicPr>
          <p:cNvPr id="6" name="Picture 5">
            <a:extLst>
              <a:ext uri="{FF2B5EF4-FFF2-40B4-BE49-F238E27FC236}">
                <a16:creationId xmlns:a16="http://schemas.microsoft.com/office/drawing/2014/main" id="{81CF24CE-474E-B92E-0355-B73F0907E43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51999" y="870727"/>
            <a:ext cx="5381251" cy="825124"/>
          </a:xfrm>
          <a:prstGeom prst="rect">
            <a:avLst/>
          </a:prstGeom>
        </p:spPr>
      </p:pic>
    </p:spTree>
    <p:extLst>
      <p:ext uri="{BB962C8B-B14F-4D97-AF65-F5344CB8AC3E}">
        <p14:creationId xmlns:p14="http://schemas.microsoft.com/office/powerpoint/2010/main" val="79953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0">
            <a:extLst>
              <a:ext uri="{FF2B5EF4-FFF2-40B4-BE49-F238E27FC236}">
                <a16:creationId xmlns:a16="http://schemas.microsoft.com/office/drawing/2014/main" id="{A538012B-E378-4F2E-B364-A34391C455C4}"/>
              </a:ext>
            </a:extLst>
          </p:cNvPr>
          <p:cNvGraphicFramePr>
            <a:graphicFrameLocks noGrp="1"/>
          </p:cNvGraphicFramePr>
          <p:nvPr>
            <p:ph idx="1"/>
            <p:extLst>
              <p:ext uri="{D42A27DB-BD31-4B8C-83A1-F6EECF244321}">
                <p14:modId xmlns:p14="http://schemas.microsoft.com/office/powerpoint/2010/main" val="2085595227"/>
              </p:ext>
            </p:extLst>
          </p:nvPr>
        </p:nvGraphicFramePr>
        <p:xfrm>
          <a:off x="455153" y="1373228"/>
          <a:ext cx="10111248" cy="4653435"/>
        </p:xfrm>
        <a:graphic>
          <a:graphicData uri="http://schemas.openxmlformats.org/drawingml/2006/table">
            <a:tbl>
              <a:tblPr firstRow="1" bandRow="1">
                <a:tableStyleId>{9D7B26C5-4107-4FEC-AEDC-1716B250A1EF}</a:tableStyleId>
              </a:tblPr>
              <a:tblGrid>
                <a:gridCol w="3847512">
                  <a:extLst>
                    <a:ext uri="{9D8B030D-6E8A-4147-A177-3AD203B41FA5}">
                      <a16:colId xmlns:a16="http://schemas.microsoft.com/office/drawing/2014/main" val="354378992"/>
                    </a:ext>
                  </a:extLst>
                </a:gridCol>
                <a:gridCol w="6263736">
                  <a:extLst>
                    <a:ext uri="{9D8B030D-6E8A-4147-A177-3AD203B41FA5}">
                      <a16:colId xmlns:a16="http://schemas.microsoft.com/office/drawing/2014/main" val="2274691060"/>
                    </a:ext>
                  </a:extLst>
                </a:gridCol>
              </a:tblGrid>
              <a:tr h="334941">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AU" sz="1050" b="0" dirty="0">
                          <a:solidFill>
                            <a:schemeClr val="bg1"/>
                          </a:solidFill>
                          <a:latin typeface="VIC SemiBold"/>
                        </a:rPr>
                        <a:t>Indicator</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AU" sz="1050" b="0" dirty="0">
                          <a:solidFill>
                            <a:schemeClr val="bg1"/>
                          </a:solidFill>
                          <a:latin typeface="VIC SemiBold"/>
                        </a:rPr>
                        <a:t>Rationale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48944789"/>
                  </a:ext>
                </a:extLst>
              </a:tr>
              <a:tr h="686628">
                <a:tc>
                  <a:txBody>
                    <a:bodyPr/>
                    <a:lstStyle/>
                    <a:p>
                      <a:pPr marL="0" marR="0" lvl="0" indent="0" algn="l" rtl="0" eaLnBrk="1" fontAlgn="auto" latinLnBrk="0" hangingPunct="1">
                        <a:lnSpc>
                          <a:spcPct val="100000"/>
                        </a:lnSpc>
                        <a:spcBef>
                          <a:spcPts val="1200"/>
                        </a:spcBef>
                        <a:spcAft>
                          <a:spcPts val="300"/>
                        </a:spcAft>
                        <a:buClrTx/>
                        <a:buSzTx/>
                        <a:buFont typeface="Arial" panose="020B0604020202020204" pitchFamily="34" charset="0"/>
                        <a:buNone/>
                      </a:pPr>
                      <a:r>
                        <a:rPr lang="en-AU" sz="1100" kern="1200" dirty="0">
                          <a:solidFill>
                            <a:schemeClr val="tx1"/>
                          </a:solidFill>
                          <a:latin typeface="+mn-lt"/>
                          <a:ea typeface="+mn-ea"/>
                          <a:cs typeface="+mn-cs"/>
                        </a:rPr>
                        <a:t>People matter survey (PMS) questions on perceptions of senior leadership</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b="0" i="0" kern="1200" dirty="0">
                          <a:solidFill>
                            <a:schemeClr val="tx1"/>
                          </a:solidFill>
                          <a:effectLst/>
                          <a:latin typeface="+mn-lt"/>
                          <a:ea typeface="+mn-ea"/>
                          <a:cs typeface="+mn-cs"/>
                        </a:rPr>
                        <a:t>A strong integrity ‘tone from the top’ supported by all leaders contributes to building an integrity-based culture.  </a:t>
                      </a:r>
                      <a:r>
                        <a:rPr lang="en-AU" sz="1100" kern="1200" dirty="0">
                          <a:solidFill>
                            <a:schemeClr val="tx1"/>
                          </a:solidFill>
                          <a:effectLst/>
                          <a:latin typeface="+mn-lt"/>
                          <a:ea typeface="+mn-ea"/>
                          <a:cs typeface="+mn-cs"/>
                        </a:rPr>
                        <a:t>PMS responses may provide insights into the behaviours of leaders and the extent to which they align with integrity expectations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1748814"/>
                  </a:ext>
                </a:extLst>
              </a:tr>
              <a:tr h="704003">
                <a:tc>
                  <a:txBody>
                    <a:bodyPr/>
                    <a:lstStyle/>
                    <a:p>
                      <a:pPr marL="0" marR="0" lvl="0" indent="0" algn="l" rtl="0" eaLnBrk="1" fontAlgn="auto" latinLnBrk="0" hangingPunct="1">
                        <a:lnSpc>
                          <a:spcPct val="100000"/>
                        </a:lnSpc>
                        <a:spcBef>
                          <a:spcPts val="1200"/>
                        </a:spcBef>
                        <a:spcAft>
                          <a:spcPts val="300"/>
                        </a:spcAft>
                        <a:buClrTx/>
                        <a:buSzTx/>
                        <a:buFont typeface="Arial" panose="020B0604020202020204" pitchFamily="34" charset="0"/>
                        <a:buNone/>
                      </a:pPr>
                      <a:r>
                        <a:rPr lang="en-AU" sz="1100" kern="1200" dirty="0">
                          <a:solidFill>
                            <a:schemeClr val="tx1"/>
                          </a:solidFill>
                          <a:latin typeface="+mn-lt"/>
                          <a:ea typeface="+mn-ea"/>
                          <a:cs typeface="+mn-cs"/>
                        </a:rPr>
                        <a:t>Proportion (%) of executive recruitment interviews that include integrity considerations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Executives’ impact on the culture and practices in organisations makes employing the right leaders is protective on a range of fronts and constitutes a form of prevention of integrity-based failings</a:t>
                      </a:r>
                    </a:p>
                    <a:p>
                      <a:pPr marL="0" marR="0" lvl="0" indent="0" algn="l" rtl="0" eaLnBrk="1" fontAlgn="auto" latinLnBrk="0" hangingPunct="1">
                        <a:lnSpc>
                          <a:spcPct val="100000"/>
                        </a:lnSpc>
                        <a:spcBef>
                          <a:spcPts val="1200"/>
                        </a:spcBef>
                        <a:spcAft>
                          <a:spcPts val="300"/>
                        </a:spcAft>
                        <a:buClrTx/>
                        <a:buSzTx/>
                        <a:buFont typeface="Arial" panose="020B0604020202020204" pitchFamily="34" charset="0"/>
                        <a:buNone/>
                      </a:pPr>
                      <a:endParaRPr lang="en-AU" sz="1100" kern="1200" dirty="0">
                        <a:solidFill>
                          <a:schemeClr val="tx1"/>
                        </a:solidFill>
                        <a:effectLst/>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0424943"/>
                  </a:ext>
                </a:extLst>
              </a:tr>
              <a:tr h="587163">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Proportion (%) of executives who achieved an integrity-related goal in their Performance Development Plan (PDP)</a:t>
                      </a:r>
                      <a:endParaRPr lang="en-AU" sz="1100" kern="1200" dirty="0">
                        <a:solidFill>
                          <a:schemeClr val="tx1"/>
                        </a:solidFill>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dirty="0">
                          <a:solidFill>
                            <a:schemeClr val="tx1"/>
                          </a:solidFill>
                        </a:rPr>
                        <a:t>Integrity issues can arise if a culture is overly focused on results at any cost. A focus on measuring and rewarding both results and behaviours, suggests the value and necessity of both</a:t>
                      </a:r>
                      <a:endParaRPr lang="en-AU" sz="1100" kern="1200" dirty="0">
                        <a:solidFill>
                          <a:schemeClr val="tx1"/>
                        </a:solidFill>
                        <a:effectLst/>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9114737"/>
                  </a:ext>
                </a:extLst>
              </a:tr>
              <a:tr h="695002">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latin typeface="+mn-lt"/>
                          <a:ea typeface="+mn-ea"/>
                          <a:cs typeface="+mn-cs"/>
                        </a:rPr>
                        <a:t>Proportion (%) of executives who have participated in integrity-related leadership development programs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AU" sz="1100" kern="1200" dirty="0">
                          <a:solidFill>
                            <a:schemeClr val="tx1"/>
                          </a:solidFill>
                          <a:effectLst/>
                          <a:latin typeface="+mn-lt"/>
                          <a:ea typeface="+mn-ea"/>
                          <a:cs typeface="+mn-cs"/>
                        </a:rPr>
                        <a:t>Consistent access to and uptake of Integrity development indicates that building integrity awareness and capability is an organisational priority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557453"/>
                  </a:ext>
                </a:extLst>
              </a:tr>
              <a:tr h="695002">
                <a:tc>
                  <a:txBody>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AU" sz="1100" kern="1200" dirty="0">
                          <a:solidFill>
                            <a:schemeClr val="tx1"/>
                          </a:solidFill>
                          <a:latin typeface="+mn-lt"/>
                          <a:ea typeface="+mn-ea"/>
                          <a:cs typeface="+mn-cs"/>
                        </a:rPr>
                        <a:t>Executive board meetings include regular and structured discussions of integrity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1" fontAlgn="auto" latinLnBrk="0" hangingPunct="1">
                        <a:lnSpc>
                          <a:spcPct val="100000"/>
                        </a:lnSpc>
                        <a:spcBef>
                          <a:spcPts val="1200"/>
                        </a:spcBef>
                        <a:spcAft>
                          <a:spcPts val="0"/>
                        </a:spcAft>
                        <a:buClrTx/>
                        <a:buSzTx/>
                        <a:buFont typeface="Arial" panose="020B0604020202020204" pitchFamily="34" charset="0"/>
                        <a:buNone/>
                      </a:pPr>
                      <a:r>
                        <a:rPr lang="en-AU" sz="1100" kern="1200" dirty="0">
                          <a:solidFill>
                            <a:schemeClr val="tx1"/>
                          </a:solidFill>
                          <a:effectLst/>
                          <a:latin typeface="+mn-lt"/>
                          <a:ea typeface="+mn-ea"/>
                          <a:cs typeface="+mn-cs"/>
                        </a:rPr>
                        <a:t>Creating space for discussions about integrity helps normalise these topics and builds capacity to deal with issues as they arise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9878036"/>
                  </a:ext>
                </a:extLst>
              </a:tr>
              <a:tr h="695002">
                <a:tc>
                  <a:txBody>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AU" sz="1100" kern="1200" dirty="0">
                          <a:solidFill>
                            <a:schemeClr val="tx1"/>
                          </a:solidFill>
                          <a:latin typeface="+mn-lt"/>
                          <a:ea typeface="+mn-ea"/>
                          <a:cs typeface="+mn-cs"/>
                        </a:rPr>
                        <a:t>Executive board members regularly lead and contribute to structured discussions with staff about integrity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1" fontAlgn="auto" latinLnBrk="0" hangingPunct="1">
                        <a:lnSpc>
                          <a:spcPct val="100000"/>
                        </a:lnSpc>
                        <a:spcBef>
                          <a:spcPts val="1200"/>
                        </a:spcBef>
                        <a:spcAft>
                          <a:spcPts val="0"/>
                        </a:spcAft>
                        <a:buClrTx/>
                        <a:buSzTx/>
                        <a:buFont typeface="Arial" panose="020B0604020202020204" pitchFamily="34" charset="0"/>
                        <a:buNone/>
                      </a:pPr>
                      <a:r>
                        <a:rPr lang="en-AU" sz="1100" kern="1200" dirty="0">
                          <a:solidFill>
                            <a:schemeClr val="tx1"/>
                          </a:solidFill>
                          <a:effectLst/>
                          <a:latin typeface="+mn-lt"/>
                          <a:ea typeface="+mn-ea"/>
                          <a:cs typeface="+mn-cs"/>
                        </a:rPr>
                        <a:t>Creating space for discussions about integrity helps normalise these topics and builds capacity to deal with issues as they arise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8722415"/>
                  </a:ext>
                </a:extLst>
              </a:tr>
            </a:tbl>
          </a:graphicData>
        </a:graphic>
      </p:graphicFrame>
      <p:sp>
        <p:nvSpPr>
          <p:cNvPr id="4" name="Content Placeholder 5">
            <a:extLst>
              <a:ext uri="{FF2B5EF4-FFF2-40B4-BE49-F238E27FC236}">
                <a16:creationId xmlns:a16="http://schemas.microsoft.com/office/drawing/2014/main" id="{242D1A7A-17D2-4CE8-321B-6178E868C9FA}"/>
              </a:ext>
            </a:extLst>
          </p:cNvPr>
          <p:cNvSpPr txBox="1">
            <a:spLocks/>
          </p:cNvSpPr>
          <p:nvPr/>
        </p:nvSpPr>
        <p:spPr>
          <a:xfrm>
            <a:off x="448125" y="169282"/>
            <a:ext cx="4500000" cy="554400"/>
          </a:xfrm>
          <a:prstGeom prst="rect">
            <a:avLst/>
          </a:prstGeom>
          <a:solidFill>
            <a:schemeClr val="tx2"/>
          </a:solidFill>
          <a:ln>
            <a:noFill/>
          </a:ln>
        </p:spPr>
        <p:txBody>
          <a:bodyPr vert="horz" lIns="90000" tIns="90000" rIns="90000" bIns="90000" rtlCol="0" anchor="ct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2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pPr>
            <a:r>
              <a:rPr lang="en-AU" sz="1800" b="1" dirty="0">
                <a:solidFill>
                  <a:schemeClr val="bg1"/>
                </a:solidFill>
              </a:rPr>
              <a:t>Indicators</a:t>
            </a:r>
          </a:p>
        </p:txBody>
      </p:sp>
      <p:sp>
        <p:nvSpPr>
          <p:cNvPr id="5" name="Content Placeholder 5">
            <a:extLst>
              <a:ext uri="{FF2B5EF4-FFF2-40B4-BE49-F238E27FC236}">
                <a16:creationId xmlns:a16="http://schemas.microsoft.com/office/drawing/2014/main" id="{B1E81FE6-D5CB-FBA9-48E5-E8CA133DC14D}"/>
              </a:ext>
            </a:extLst>
          </p:cNvPr>
          <p:cNvSpPr txBox="1">
            <a:spLocks/>
          </p:cNvSpPr>
          <p:nvPr/>
        </p:nvSpPr>
        <p:spPr>
          <a:xfrm>
            <a:off x="4948125" y="176482"/>
            <a:ext cx="4500000" cy="540000"/>
          </a:xfrm>
          <a:prstGeom prst="rect">
            <a:avLst/>
          </a:prstGeom>
          <a:solidFill>
            <a:schemeClr val="bg1"/>
          </a:solidFill>
          <a:ln>
            <a:solidFill>
              <a:schemeClr val="accent1"/>
            </a:solidFill>
          </a:ln>
        </p:spPr>
        <p:txBody>
          <a:bodyPr vert="horz" lIns="180000" tIns="90000" rIns="90000" bIns="90000" rtlCol="0" anchor="ct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2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800" b="1" dirty="0"/>
          </a:p>
          <a:p>
            <a:r>
              <a:rPr lang="en-AU" sz="1800" b="1" dirty="0"/>
              <a:t>Leadership </a:t>
            </a:r>
          </a:p>
          <a:p>
            <a:r>
              <a:rPr lang="en-AU" sz="1800" b="1" dirty="0"/>
              <a:t>	</a:t>
            </a:r>
          </a:p>
        </p:txBody>
      </p:sp>
    </p:spTree>
    <p:extLst>
      <p:ext uri="{BB962C8B-B14F-4D97-AF65-F5344CB8AC3E}">
        <p14:creationId xmlns:p14="http://schemas.microsoft.com/office/powerpoint/2010/main" val="2763766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060D8-1742-2B5D-BD70-AFF11C61272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6FA2483-2BD5-37E4-8A49-05AFE9139F02}"/>
              </a:ext>
            </a:extLst>
          </p:cNvPr>
          <p:cNvSpPr>
            <a:spLocks noGrp="1"/>
          </p:cNvSpPr>
          <p:nvPr>
            <p:ph type="title"/>
          </p:nvPr>
        </p:nvSpPr>
        <p:spPr/>
        <p:txBody>
          <a:bodyPr/>
          <a:lstStyle/>
          <a:p>
            <a:r>
              <a:rPr lang="en-AU" dirty="0"/>
              <a:t>Culture</a:t>
            </a:r>
            <a:r>
              <a:rPr lang="en-AU" sz="1400" dirty="0">
                <a:solidFill>
                  <a:schemeClr val="bg1"/>
                </a:solidFill>
              </a:rPr>
              <a:t>– Leadership and Culture</a:t>
            </a:r>
          </a:p>
        </p:txBody>
      </p:sp>
      <p:sp>
        <p:nvSpPr>
          <p:cNvPr id="2" name="Content Placeholder 1">
            <a:extLst>
              <a:ext uri="{FF2B5EF4-FFF2-40B4-BE49-F238E27FC236}">
                <a16:creationId xmlns:a16="http://schemas.microsoft.com/office/drawing/2014/main" id="{4507CBC7-A648-77CE-433D-499A3ECB4D13}"/>
              </a:ext>
            </a:extLst>
          </p:cNvPr>
          <p:cNvSpPr>
            <a:spLocks noGrp="1"/>
          </p:cNvSpPr>
          <p:nvPr>
            <p:ph idx="10"/>
          </p:nvPr>
        </p:nvSpPr>
        <p:spPr>
          <a:xfrm>
            <a:off x="448125" y="2164128"/>
            <a:ext cx="4299570" cy="4495972"/>
          </a:xfrm>
        </p:spPr>
        <p:txBody>
          <a:bodyPr/>
          <a:lstStyle/>
          <a:p>
            <a:pPr marL="285750" indent="-285750">
              <a:buFont typeface="Arial" panose="020B0604020202020204" pitchFamily="34" charset="0"/>
              <a:buChar char="•"/>
            </a:pPr>
            <a:r>
              <a:rPr lang="en-AU" sz="1400" dirty="0"/>
              <a:t>Culture influences decision-making, priorities, attitudes and behaviours. This includes whether policies, processes and other internal controls are followed and implemented.</a:t>
            </a:r>
          </a:p>
          <a:p>
            <a:pPr marL="285750" indent="-285750">
              <a:buFont typeface="Arial" panose="020B0604020202020204" pitchFamily="34" charset="0"/>
              <a:buChar char="•"/>
            </a:pPr>
            <a:r>
              <a:rPr lang="en-AU" sz="1400" dirty="0"/>
              <a:t>An integrity-based culture is one where staff at all levels are responsible for promoting integrity, which makes it safe to speak up and raise integrity concerns.</a:t>
            </a:r>
          </a:p>
        </p:txBody>
      </p:sp>
      <p:pic>
        <p:nvPicPr>
          <p:cNvPr id="6" name="Picture 5">
            <a:extLst>
              <a:ext uri="{FF2B5EF4-FFF2-40B4-BE49-F238E27FC236}">
                <a16:creationId xmlns:a16="http://schemas.microsoft.com/office/drawing/2014/main" id="{8BEC9B0C-80DB-3677-2276-CE38D8635B3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51999" y="870727"/>
            <a:ext cx="5381251" cy="825124"/>
          </a:xfrm>
          <a:prstGeom prst="rect">
            <a:avLst/>
          </a:prstGeom>
        </p:spPr>
      </p:pic>
      <p:sp>
        <p:nvSpPr>
          <p:cNvPr id="11" name="Content Placeholder 1">
            <a:extLst>
              <a:ext uri="{FF2B5EF4-FFF2-40B4-BE49-F238E27FC236}">
                <a16:creationId xmlns:a16="http://schemas.microsoft.com/office/drawing/2014/main" id="{5A8F326B-5ADE-4F08-29D4-34DF04DE1F3B}"/>
              </a:ext>
            </a:extLst>
          </p:cNvPr>
          <p:cNvSpPr txBox="1">
            <a:spLocks/>
          </p:cNvSpPr>
          <p:nvPr/>
        </p:nvSpPr>
        <p:spPr>
          <a:xfrm>
            <a:off x="6251999" y="2164128"/>
            <a:ext cx="5491875" cy="4495972"/>
          </a:xfrm>
          <a:prstGeom prst="rect">
            <a:avLst/>
          </a:prstGeom>
        </p:spPr>
        <p:txBody>
          <a:bodyPr vert="horz" lIns="91440" tIns="45720" rIns="91440" bIns="45720" rtlCol="0">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400" dirty="0"/>
              <a:t>It focuses on:</a:t>
            </a:r>
          </a:p>
          <a:p>
            <a:pPr marL="285750" indent="-285750">
              <a:buFont typeface="Arial" panose="020B0604020202020204" pitchFamily="34" charset="0"/>
              <a:buChar char="•"/>
            </a:pPr>
            <a:r>
              <a:rPr lang="en-AU" sz="1400" dirty="0"/>
              <a:t>organisational values</a:t>
            </a:r>
          </a:p>
          <a:p>
            <a:pPr marL="285750" indent="-285750">
              <a:buFont typeface="Arial" panose="020B0604020202020204" pitchFamily="34" charset="0"/>
              <a:buChar char="•"/>
            </a:pPr>
            <a:r>
              <a:rPr lang="en-AU" sz="1400" dirty="0"/>
              <a:t>safety climate</a:t>
            </a:r>
          </a:p>
          <a:p>
            <a:pPr marL="285750" indent="-285750">
              <a:buFont typeface="Arial" panose="020B0604020202020204" pitchFamily="34" charset="0"/>
              <a:buChar char="•"/>
            </a:pPr>
            <a:r>
              <a:rPr lang="en-AU" sz="1400" dirty="0"/>
              <a:t>cultural safety</a:t>
            </a:r>
          </a:p>
          <a:p>
            <a:pPr marL="285750" indent="-285750">
              <a:buFont typeface="Arial" panose="020B0604020202020204" pitchFamily="34" charset="0"/>
              <a:buChar char="•"/>
            </a:pPr>
            <a:r>
              <a:rPr lang="en-AU" sz="1400" dirty="0"/>
              <a:t>attitudes</a:t>
            </a:r>
          </a:p>
          <a:p>
            <a:pPr marL="285750" indent="-285750">
              <a:buFont typeface="Arial" panose="020B0604020202020204" pitchFamily="34" charset="0"/>
              <a:buChar char="•"/>
            </a:pPr>
            <a:r>
              <a:rPr lang="en-AU" sz="1400" dirty="0"/>
              <a:t>workload and stress</a:t>
            </a:r>
          </a:p>
          <a:p>
            <a:pPr marL="285750" indent="-285750">
              <a:buFont typeface="Arial" panose="020B0604020202020204" pitchFamily="34" charset="0"/>
              <a:buChar char="•"/>
            </a:pPr>
            <a:r>
              <a:rPr lang="en-AU" sz="1400" dirty="0"/>
              <a:t>staff perceptions.</a:t>
            </a:r>
          </a:p>
          <a:p>
            <a:r>
              <a:rPr lang="en-AU" sz="1400" dirty="0"/>
              <a:t>A good way to track your organisation's integrity culture is through the </a:t>
            </a:r>
            <a:r>
              <a:rPr lang="en-AU" sz="1400" dirty="0">
                <a:hlinkClick r:id="rId3"/>
              </a:rPr>
              <a:t>People matter survey</a:t>
            </a:r>
            <a:r>
              <a:rPr lang="en-AU" sz="1400" dirty="0"/>
              <a:t>.</a:t>
            </a:r>
          </a:p>
        </p:txBody>
      </p:sp>
    </p:spTree>
    <p:extLst>
      <p:ext uri="{BB962C8B-B14F-4D97-AF65-F5344CB8AC3E}">
        <p14:creationId xmlns:p14="http://schemas.microsoft.com/office/powerpoint/2010/main" val="2754902270"/>
      </p:ext>
    </p:extLst>
  </p:cSld>
  <p:clrMapOvr>
    <a:masterClrMapping/>
  </p:clrMapOvr>
</p:sld>
</file>

<file path=ppt/theme/theme1.xml><?xml version="1.0" encoding="utf-8"?>
<a:theme xmlns:a="http://schemas.openxmlformats.org/drawingml/2006/main" name="VPSC Theme">
  <a:themeElements>
    <a:clrScheme name="VPSC">
      <a:dk1>
        <a:srgbClr val="000000"/>
      </a:dk1>
      <a:lt1>
        <a:srgbClr val="FFFFFF"/>
      </a:lt1>
      <a:dk2>
        <a:srgbClr val="00573F"/>
      </a:dk2>
      <a:lt2>
        <a:srgbClr val="FFFFFF"/>
      </a:lt2>
      <a:accent1>
        <a:srgbClr val="007B4B"/>
      </a:accent1>
      <a:accent2>
        <a:srgbClr val="78BE20"/>
      </a:accent2>
      <a:accent3>
        <a:srgbClr val="642667"/>
      </a:accent3>
      <a:accent4>
        <a:srgbClr val="00B2A9"/>
      </a:accent4>
      <a:accent5>
        <a:srgbClr val="004C97"/>
      </a:accent5>
      <a:accent6>
        <a:srgbClr val="201547"/>
      </a:accent6>
      <a:hlink>
        <a:srgbClr val="007B4B"/>
      </a:hlink>
      <a:folHlink>
        <a:srgbClr val="8B5C8D"/>
      </a:folHlink>
    </a:clrScheme>
    <a:fontScheme name="VPSC">
      <a:majorFont>
        <a:latin typeface="VIC"/>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1B6F897-8BBB-473E-B67F-DFC42B7C8F3D}" vid="{8F9021A4-5A08-49EB-AB43-2939A60773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2a72e1f350b45e79622c07bf6038807 xmlns="481b8075-6354-4763-b122-874eba13fc8c">
      <Terms xmlns="http://schemas.microsoft.com/office/infopath/2007/PartnerControls">
        <TermInfo xmlns="http://schemas.microsoft.com/office/infopath/2007/PartnerControls">
          <TermName xmlns="http://schemas.microsoft.com/office/infopath/2007/PartnerControls">Legal services:Intellectual property</TermName>
          <TermId xmlns="http://schemas.microsoft.com/office/infopath/2007/PartnerControls">e5078d76-1dc0-4983-b732-3324f3bd7d60</TermId>
        </TermInfo>
      </Terms>
    </n2a72e1f350b45e79622c07bf6038807>
    <DocumentSetDescription xmlns="http://schemas.microsoft.com/sharepoint/v3">VPSC monitors and reports on public sector compliance with integrity obligations</DocumentSetDescription>
    <_dlc_DocId xmlns="481b8075-6354-4763-b122-874eba13fc8c">YH7T4RPZDFWT-1942302425-84771</_dlc_DocId>
    <_dlc_DocIdUrl xmlns="481b8075-6354-4763-b122-874eba13fc8c">
      <Url>https://vicgov.sharepoint.com/sites/vpsc/_layouts/15/DocIdRedir.aspx?ID=YH7T4RPZDFWT-1942302425-84771</Url>
      <Description>YH7T4RPZDFWT-1942302425-84771</Description>
    </_dlc_DocIdUrl>
    <TaxCatchAll xmlns="481b8075-6354-4763-b122-874eba13fc8c">
      <Value>104</Value>
    </TaxCatchAll>
    <Project_x0020_priority xmlns="481b8075-6354-4763-b122-874eba13fc8c">
      <Value>Promote public trust</Value>
    </Project_x0020_priority>
    <lcf76f155ced4ddcb4097134ff3c332f xmlns="81e81b65-c54e-498b-8ce3-128126d0bc34">
      <Terms xmlns="http://schemas.microsoft.com/office/infopath/2007/PartnerControls"/>
    </lcf76f155ced4ddcb4097134ff3c332f>
    <Workspace_x0020_teams xmlns="481b8075-6354-4763-b122-874eba13fc8c" xsi:nil="true"/>
    <Record_x0020_lifespan xmlns="481b8075-6354-4763-b122-874eba13fc8c" xsi:nil="true"/>
    <Calculated_x0020_record_x0020_date xmlns="481b8075-6354-4763-b122-874eba13fc8c"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E37E64C038527478B85CB951441CED9" ma:contentTypeVersion="28" ma:contentTypeDescription="Create a new document." ma:contentTypeScope="" ma:versionID="58fdb42445ef01a3a98464aa50efa547">
  <xsd:schema xmlns:xsd="http://www.w3.org/2001/XMLSchema" xmlns:xs="http://www.w3.org/2001/XMLSchema" xmlns:p="http://schemas.microsoft.com/office/2006/metadata/properties" xmlns:ns1="http://schemas.microsoft.com/sharepoint/v3" xmlns:ns2="481b8075-6354-4763-b122-874eba13fc8c" xmlns:ns3="81e81b65-c54e-498b-8ce3-128126d0bc34" targetNamespace="http://schemas.microsoft.com/office/2006/metadata/properties" ma:root="true" ma:fieldsID="ab4175f37b3c7ebed372a9e3a7ba9d45" ns1:_="" ns2:_="" ns3:_="">
    <xsd:import namespace="http://schemas.microsoft.com/sharepoint/v3"/>
    <xsd:import namespace="481b8075-6354-4763-b122-874eba13fc8c"/>
    <xsd:import namespace="81e81b65-c54e-498b-8ce3-128126d0bc34"/>
    <xsd:element name="properties">
      <xsd:complexType>
        <xsd:sequence>
          <xsd:element name="documentManagement">
            <xsd:complexType>
              <xsd:all>
                <xsd:element ref="ns2:SharedWithUsers" minOccurs="0"/>
                <xsd:element ref="ns2:SharedWithDetails" minOccurs="0"/>
                <xsd:element ref="ns2:TaxCatchAll" minOccurs="0"/>
                <xsd:element ref="ns3:MediaServiceMetadata" minOccurs="0"/>
                <xsd:element ref="ns3:MediaServiceFastMetadata" minOccurs="0"/>
                <xsd:element ref="ns3:lcf76f155ced4ddcb4097134ff3c332f" minOccurs="0"/>
                <xsd:element ref="ns3:MediaServiceOCR" minOccurs="0"/>
                <xsd:element ref="ns3:MediaServiceGenerationTime" minOccurs="0"/>
                <xsd:element ref="ns3:MediaServiceEventHashCode" minOccurs="0"/>
                <xsd:element ref="ns2:Calculated_x0020_record_x0020_date" minOccurs="0"/>
                <xsd:element ref="ns2:Project_x0020_priority" minOccurs="0"/>
                <xsd:element ref="ns2:Record_x0020_lifespan" minOccurs="0"/>
                <xsd:element ref="ns2:n2a72e1f350b45e79622c07bf6038807" minOccurs="0"/>
                <xsd:element ref="ns2:_dlc_DocId" minOccurs="0"/>
                <xsd:element ref="ns2:_dlc_DocIdUrl" minOccurs="0"/>
                <xsd:element ref="ns2:_dlc_DocIdPersistId" minOccurs="0"/>
                <xsd:element ref="ns3:MediaServiceDateTaken" minOccurs="0"/>
                <xsd:element ref="ns3:MediaServiceObjectDetectorVersions" minOccurs="0"/>
                <xsd:element ref="ns3:MediaLengthInSeconds" minOccurs="0"/>
                <xsd:element ref="ns1:DocumentSetDescription" minOccurs="0"/>
                <xsd:element ref="ns2:Workspace_x0020_teams" minOccurs="0"/>
                <xsd:element ref="ns3:MediaServiceSearchProperties" minOccurs="0"/>
                <xsd:element ref="ns3:MediaServiceLoca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30"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1b8075-6354-4763-b122-874eba13fc8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0" nillable="true" ma:displayName="Taxonomy Catch All Column" ma:hidden="true" ma:list="{651026f4-44f0-443b-ae64-5914f11717ba}" ma:internalName="TaxCatchAll" ma:showField="CatchAllData" ma:web="481b8075-6354-4763-b122-874eba13fc8c">
      <xsd:complexType>
        <xsd:complexContent>
          <xsd:extension base="dms:MultiChoiceLookup">
            <xsd:sequence>
              <xsd:element name="Value" type="dms:Lookup" maxOccurs="unbounded" minOccurs="0" nillable="true"/>
            </xsd:sequence>
          </xsd:extension>
        </xsd:complexContent>
      </xsd:complexType>
    </xsd:element>
    <xsd:element name="Calculated_x0020_record_x0020_date" ma:index="18" nillable="true" ma:displayName="Calculated record date" ma:format="DateOnly" ma:internalName="Calculated_x0020_record_x0020_date">
      <xsd:simpleType>
        <xsd:restriction base="dms:DateTime"/>
      </xsd:simpleType>
    </xsd:element>
    <xsd:element name="Project_x0020_priority" ma:index="19" nillable="true" ma:displayName="Project priority" ma:default="Promote workforce reform" ma:description="Which of the Commission's strategic priority does this work contribute to." ma:internalName="Project_x0020_priority">
      <xsd:complexType>
        <xsd:complexContent>
          <xsd:extension base="dms:MultiChoice">
            <xsd:sequence>
              <xsd:element name="Value" maxOccurs="unbounded" minOccurs="0" nillable="true">
                <xsd:simpleType>
                  <xsd:restriction base="dms:Choice">
                    <xsd:enumeration value="Promote workforce reform"/>
                    <xsd:enumeration value="Support a positive employee experience"/>
                    <xsd:enumeration value="Develop outstanding leadership and stewardship"/>
                    <xsd:enumeration value="Promote public trust"/>
                    <xsd:enumeration value="Commission administration"/>
                  </xsd:restriction>
                </xsd:simpleType>
              </xsd:element>
            </xsd:sequence>
          </xsd:extension>
        </xsd:complexContent>
      </xsd:complexType>
    </xsd:element>
    <xsd:element name="Record_x0020_lifespan" ma:index="20" nillable="true" ma:displayName="Record lifespan" ma:description="How long we must retain the record until it can be destroyed." ma:internalName="Record_x0020_lifespan">
      <xsd:simpleType>
        <xsd:restriction base="dms:Text">
          <xsd:maxLength value="255"/>
        </xsd:restriction>
      </xsd:simpleType>
    </xsd:element>
    <xsd:element name="n2a72e1f350b45e79622c07bf6038807" ma:index="22" nillable="true" ma:taxonomy="true" ma:internalName="n2a72e1f350b45e79622c07bf6038807" ma:taxonomyFieldName="Topic" ma:displayName="Topic" ma:default="" ma:fieldId="{72a72e1f-350b-45e7-9622-c07bf6038807}" ma:taxonomyMulti="true" ma:sspId="9292314e-c97d-49c1-8ae7-4cb6e1c4f97c" ma:termSetId="0f22d80d-9c74-4a32-bd71-2e45af5f2ac0" ma:anchorId="00000000-0000-0000-0000-000000000000" ma:open="false" ma:isKeyword="false">
      <xsd:complexType>
        <xsd:sequence>
          <xsd:element ref="pc:Terms" minOccurs="0" maxOccurs="1"/>
        </xsd:sequence>
      </xsd:complexType>
    </xsd:element>
    <xsd:element name="_dlc_DocId" ma:index="24" nillable="true" ma:displayName="Document ID Value" ma:description="The value of the document ID assigned to this item." ma:indexed="true" ma:internalName="_dlc_DocId" ma:readOnly="true">
      <xsd:simpleType>
        <xsd:restriction base="dms:Text"/>
      </xsd:simpleType>
    </xsd:element>
    <xsd:element name="_dlc_DocIdUrl" ma:index="2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Persist ID" ma:description="Keep ID on add." ma:hidden="true" ma:internalName="_dlc_DocIdPersistId" ma:readOnly="true">
      <xsd:simpleType>
        <xsd:restriction base="dms:Boolean"/>
      </xsd:simpleType>
    </xsd:element>
    <xsd:element name="Workspace_x0020_teams" ma:index="31" nillable="true" ma:displayName="Workspace teams" ma:internalName="Workspace_x0020_teams">
      <xsd:complexType>
        <xsd:complexContent>
          <xsd:extension base="dms:MultiChoice">
            <xsd:sequence>
              <xsd:element name="Value" maxOccurs="unbounded" minOccurs="0" nillable="true">
                <xsd:simpleType>
                  <xsd:restriction base="dms:Choice">
                    <xsd:enumeration value="Office of the Commissioner"/>
                    <xsd:enumeration value="Office of the Deputy Commissioner"/>
                    <xsd:enumeration value="Corporate services"/>
                    <xsd:enumeration value="Communications and engagement"/>
                    <xsd:enumeration value="Digital experience and strategy"/>
                    <xsd:enumeration value="Workforce development and innovation"/>
                    <xsd:enumeration value="Equity leadership and capability"/>
                    <xsd:enumeration value="Career pathways"/>
                    <xsd:enumeration value="Capability and connection"/>
                    <xsd:enumeration value="Leadership development"/>
                    <xsd:enumeration value="Workforce policy and systems"/>
                    <xsd:enumeration value="Workforce policy and improvement"/>
                    <xsd:enumeration value="Policy and innovation"/>
                    <xsd:enumeration value="Integrity and data insights"/>
                    <xsd:enumeration value="Insights and advisory"/>
                    <xsd:enumeration value="Data collection and engagement"/>
                    <xsd:enumeration value="Analytics"/>
                    <xsd:enumeration value="Integrity and oversight"/>
                    <xsd:enumeration value="Integrity standards"/>
                    <xsd:enumeration value="Executive employment"/>
                    <xsd:enumeration value="Reviews"/>
                    <xsd:enumeration value="Corporate and digital services"/>
                    <xsd:enumeration value="ICT platform and service delivery"/>
                    <xsd:enumeration value="Governance and integrity monitoring"/>
                    <xsd:enumeration value="Aboriginal employment"/>
                    <xsd:enumeration value="Finance and budget"/>
                    <xsd:enumeration value="Workforce strategy and planning"/>
                    <xsd:enumeration value="Jobs and skills exchange"/>
                    <xsd:enumeration value="Workforce health and safety"/>
                    <xsd:enumeration value="Project and innovation delivery"/>
                    <xsd:enumeration value="Workforce governance and evaluation"/>
                    <xsd:enumeration value="Workforce policy and innovation"/>
                    <xsd:enumeration value="Strategic policy"/>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1e81b65-c54e-498b-8ce3-128126d0bc3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7" nillable="true" ma:displayName="MediaServiceDateTaken" ma:hidden="true" ma:indexed="true" ma:internalName="MediaServiceDateTaken" ma:readOnly="true">
      <xsd:simpleType>
        <xsd:restriction base="dms:Text"/>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LengthInSeconds" ma:index="29" nillable="true" ma:displayName="MediaLengthInSeconds" ma:hidden="true" ma:internalName="MediaLengthInSeconds" ma:readOnly="true">
      <xsd:simpleType>
        <xsd:restriction base="dms:Unknown"/>
      </xsd:simpleType>
    </xsd:element>
    <xsd:element name="MediaServiceSearchProperties" ma:index="32" nillable="true" ma:displayName="MediaServiceSearchProperties" ma:hidden="true" ma:internalName="MediaServiceSearchProperties" ma:readOnly="true">
      <xsd:simpleType>
        <xsd:restriction base="dms:Note"/>
      </xsd:simpleType>
    </xsd:element>
    <xsd:element name="MediaServiceLocation" ma:index="33" nillable="true" ma:displayName="Location" ma:indexed="true" ma:internalName="MediaServiceLocation" ma:readOnly="true">
      <xsd:simpleType>
        <xsd:restriction base="dms:Text"/>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C9DDD4-9A39-4694-8FC6-21629DD4083E}">
  <ds:schemaRefs>
    <ds:schemaRef ds:uri="http://schemas.microsoft.com/sharepoint/events"/>
  </ds:schemaRefs>
</ds:datastoreItem>
</file>

<file path=customXml/itemProps2.xml><?xml version="1.0" encoding="utf-8"?>
<ds:datastoreItem xmlns:ds="http://schemas.openxmlformats.org/officeDocument/2006/customXml" ds:itemID="{F4943E00-8754-4B0A-A15C-B218126FC784}">
  <ds:schemaRefs>
    <ds:schemaRef ds:uri="http://schemas.microsoft.com/sharepoint/v3/contenttype/forms"/>
  </ds:schemaRefs>
</ds:datastoreItem>
</file>

<file path=customXml/itemProps3.xml><?xml version="1.0" encoding="utf-8"?>
<ds:datastoreItem xmlns:ds="http://schemas.openxmlformats.org/officeDocument/2006/customXml" ds:itemID="{AD493C23-9027-4EB4-8729-24B4016FEF07}">
  <ds:schemaRefs>
    <ds:schemaRef ds:uri="http://schemas.microsoft.com/office/2006/documentManagement/types"/>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purl.org/dc/dcmitype/"/>
    <ds:schemaRef ds:uri="481b8075-6354-4763-b122-874eba13fc8c"/>
    <ds:schemaRef ds:uri="http://schemas.microsoft.com/sharepoint/v3"/>
    <ds:schemaRef ds:uri="13eadb8d-a187-42e6-8f62-3b325eb0e99b"/>
    <ds:schemaRef ds:uri="http://www.w3.org/XML/1998/namespace"/>
    <ds:schemaRef ds:uri="http://purl.org/dc/elements/1.1/"/>
    <ds:schemaRef ds:uri="81e81b65-c54e-498b-8ce3-128126d0bc34"/>
  </ds:schemaRefs>
</ds:datastoreItem>
</file>

<file path=customXml/itemProps4.xml><?xml version="1.0" encoding="utf-8"?>
<ds:datastoreItem xmlns:ds="http://schemas.openxmlformats.org/officeDocument/2006/customXml" ds:itemID="{8E918019-0D27-4AAF-B5D3-FED4D5C3AD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1b8075-6354-4763-b122-874eba13fc8c"/>
    <ds:schemaRef ds:uri="81e81b65-c54e-498b-8ce3-128126d0bc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VPSC - Generic</Template>
  <TotalTime>0</TotalTime>
  <Words>2026</Words>
  <Application>Microsoft Office PowerPoint</Application>
  <PresentationFormat>Widescreen</PresentationFormat>
  <Paragraphs>249</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VIC SemiBold</vt:lpstr>
      <vt:lpstr>Symbol</vt:lpstr>
      <vt:lpstr>VIC</vt:lpstr>
      <vt:lpstr>Arial</vt:lpstr>
      <vt:lpstr>Calibri</vt:lpstr>
      <vt:lpstr>Courier New</vt:lpstr>
      <vt:lpstr>VPSC Theme</vt:lpstr>
      <vt:lpstr>Public sector integrity framework</vt:lpstr>
      <vt:lpstr>How we define integrity</vt:lpstr>
      <vt:lpstr>About the framework</vt:lpstr>
      <vt:lpstr>The Public sector integrity framework</vt:lpstr>
      <vt:lpstr>1. Outcomes</vt:lpstr>
      <vt:lpstr>PowerPoint Presentation</vt:lpstr>
      <vt:lpstr>Leadership– Leadership and Culture</vt:lpstr>
      <vt:lpstr>PowerPoint Presentation</vt:lpstr>
      <vt:lpstr>Culture– Leadership and Culture</vt:lpstr>
      <vt:lpstr>PowerPoint Presentation</vt:lpstr>
      <vt:lpstr>Capability</vt:lpstr>
      <vt:lpstr>PowerPoint Presentation</vt:lpstr>
      <vt:lpstr>Policies, processes and frameworks- Policies, processes and frameworks</vt:lpstr>
      <vt:lpstr>PowerPoint Presentation</vt:lpstr>
      <vt:lpstr>Governance and accountability accountability, Prevention of fraud</vt:lpstr>
      <vt:lpstr>PowerPoint Presentation</vt:lpstr>
      <vt:lpstr>Risk management– Risk management</vt:lpstr>
      <vt:lpstr>Prevention of fraud, corruption and misconduct, Prevention of fraud</vt:lpstr>
      <vt:lpstr>4. Foundations</vt:lpstr>
      <vt:lpstr>End of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8</cp:revision>
  <dcterms:created xsi:type="dcterms:W3CDTF">2023-10-11T00:23:47Z</dcterms:created>
  <dcterms:modified xsi:type="dcterms:W3CDTF">2025-07-07T07:20:55Z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158ebbd-6c5e-441f-bfc9-4eb8c11e3978_Enabled">
    <vt:lpwstr>true</vt:lpwstr>
  </property>
  <property fmtid="{D5CDD505-2E9C-101B-9397-08002B2CF9AE}" pid="3" name="MSIP_Label_7158ebbd-6c5e-441f-bfc9-4eb8c11e3978_SetDate">
    <vt:lpwstr>2023-10-11T05:41:56Z</vt:lpwstr>
  </property>
  <property fmtid="{D5CDD505-2E9C-101B-9397-08002B2CF9AE}" pid="4" name="MSIP_Label_7158ebbd-6c5e-441f-bfc9-4eb8c11e3978_Method">
    <vt:lpwstr>Privileged</vt:lpwstr>
  </property>
  <property fmtid="{D5CDD505-2E9C-101B-9397-08002B2CF9AE}" pid="5" name="MSIP_Label_7158ebbd-6c5e-441f-bfc9-4eb8c11e3978_Name">
    <vt:lpwstr>7158ebbd-6c5e-441f-bfc9-4eb8c11e3978</vt:lpwstr>
  </property>
  <property fmtid="{D5CDD505-2E9C-101B-9397-08002B2CF9AE}" pid="6" name="MSIP_Label_7158ebbd-6c5e-441f-bfc9-4eb8c11e3978_SiteId">
    <vt:lpwstr>722ea0be-3e1c-4b11-ad6f-9401d6856e24</vt:lpwstr>
  </property>
  <property fmtid="{D5CDD505-2E9C-101B-9397-08002B2CF9AE}" pid="7" name="MSIP_Label_7158ebbd-6c5e-441f-bfc9-4eb8c11e3978_ActionId">
    <vt:lpwstr>e175b009-1ddb-41a5-8bcb-e172dc5dd299</vt:lpwstr>
  </property>
  <property fmtid="{D5CDD505-2E9C-101B-9397-08002B2CF9AE}" pid="8" name="MSIP_Label_7158ebbd-6c5e-441f-bfc9-4eb8c11e3978_ContentBits">
    <vt:lpwstr>2</vt:lpwstr>
  </property>
  <property fmtid="{D5CDD505-2E9C-101B-9397-08002B2CF9AE}" pid="9" name="Topic">
    <vt:lpwstr>104;#Legal services:Intellectual property|e5078d76-1dc0-4983-b732-3324f3bd7d60</vt:lpwstr>
  </property>
  <property fmtid="{D5CDD505-2E9C-101B-9397-08002B2CF9AE}" pid="10" name="MediaServiceImageTags">
    <vt:lpwstr/>
  </property>
  <property fmtid="{D5CDD505-2E9C-101B-9397-08002B2CF9AE}" pid="11" name="Topic0">
    <vt:lpwstr>104;#Legal services:Intellectual property|e5078d76-1dc0-4983-b732-3324f3bd7d60</vt:lpwstr>
  </property>
  <property fmtid="{D5CDD505-2E9C-101B-9397-08002B2CF9AE}" pid="12" name="Priorities">
    <vt:lpwstr/>
  </property>
  <property fmtid="{D5CDD505-2E9C-101B-9397-08002B2CF9AE}" pid="13" name="_dlc_DocIdItemGuid">
    <vt:lpwstr>3186e9b7-da6a-4f5c-ac76-3ca62bc2890f</vt:lpwstr>
  </property>
  <property fmtid="{D5CDD505-2E9C-101B-9397-08002B2CF9AE}" pid="14" name="ContentTypeId">
    <vt:lpwstr>0x0101006E37E64C038527478B85CB951441CED9</vt:lpwstr>
  </property>
</Properties>
</file>