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5" r:id="rId1"/>
  </p:sldMasterIdLst>
  <p:notesMasterIdLst>
    <p:notesMasterId r:id="rId15"/>
  </p:notesMasterIdLst>
  <p:handoutMasterIdLst>
    <p:handoutMasterId r:id="rId16"/>
  </p:handoutMasterIdLst>
  <p:sldIdLst>
    <p:sldId id="284" r:id="rId2"/>
    <p:sldId id="340" r:id="rId3"/>
    <p:sldId id="351" r:id="rId4"/>
    <p:sldId id="335" r:id="rId5"/>
    <p:sldId id="341" r:id="rId6"/>
    <p:sldId id="344" r:id="rId7"/>
    <p:sldId id="345" r:id="rId8"/>
    <p:sldId id="346" r:id="rId9"/>
    <p:sldId id="347" r:id="rId10"/>
    <p:sldId id="348" r:id="rId11"/>
    <p:sldId id="349" r:id="rId12"/>
    <p:sldId id="350" r:id="rId13"/>
    <p:sldId id="298" r:id="rId14"/>
  </p:sldIdLst>
  <p:sldSz cx="12192000" cy="6858000"/>
  <p:notesSz cx="6807200" cy="9939338"/>
  <p:embeddedFontLst>
    <p:embeddedFont>
      <p:font typeface="Calibri" panose="020F0502020204030204" pitchFamily="34" charset="0"/>
      <p:regular r:id="rId17"/>
      <p:bold r:id="rId18"/>
      <p:italic r:id="rId19"/>
      <p:boldItalic r:id="rId20"/>
    </p:embeddedFont>
    <p:embeddedFont>
      <p:font typeface="VIC" panose="00000500000000000000" pitchFamily="50"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6CB"/>
    <a:srgbClr val="908AA3"/>
    <a:srgbClr val="100B24"/>
    <a:srgbClr val="D9D9D6"/>
    <a:srgbClr val="00264C"/>
    <a:srgbClr val="40C5BF"/>
    <a:srgbClr val="005955"/>
    <a:srgbClr val="007B4B"/>
    <a:srgbClr val="80AB9F"/>
    <a:srgbClr val="003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7440" autoAdjust="0"/>
  </p:normalViewPr>
  <p:slideViewPr>
    <p:cSldViewPr snapToGrid="0">
      <p:cViewPr varScale="1">
        <p:scale>
          <a:sx n="124" d="100"/>
          <a:sy n="124" d="100"/>
        </p:scale>
        <p:origin x="114" y="1122"/>
      </p:cViewPr>
      <p:guideLst/>
    </p:cSldViewPr>
  </p:slideViewPr>
  <p:outlineViewPr>
    <p:cViewPr>
      <p:scale>
        <a:sx n="33" d="100"/>
        <a:sy n="33" d="100"/>
      </p:scale>
      <p:origin x="0" y="-3534"/>
    </p:cViewPr>
  </p:outlineViewPr>
  <p:notesTextViewPr>
    <p:cViewPr>
      <p:scale>
        <a:sx n="3" d="2"/>
        <a:sy n="3" d="2"/>
      </p:scale>
      <p:origin x="0" y="0"/>
    </p:cViewPr>
  </p:notesTextViewPr>
  <p:notesViewPr>
    <p:cSldViewPr snapToGrid="0">
      <p:cViewPr varScale="1">
        <p:scale>
          <a:sx n="88" d="100"/>
          <a:sy n="88" d="100"/>
        </p:scale>
        <p:origin x="32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12/10/2023</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12/10/2023</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15000"/>
            <a:extLst>
              <a:ext uri="{28A0092B-C50C-407E-A947-70E740481C1C}">
                <a14:useLocalDpi xmlns:a14="http://schemas.microsoft.com/office/drawing/2010/main"/>
              </a:ext>
            </a:extLst>
          </a:blip>
          <a:srcRect/>
          <a:stretch/>
        </p:blipFill>
        <p:spPr>
          <a:xfrm rot="10800000">
            <a:off x="9526772" y="-7"/>
            <a:ext cx="2674036" cy="5444432"/>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021503" y="5591959"/>
            <a:ext cx="2704041" cy="1352831"/>
          </a:xfrm>
          <a:prstGeom prst="rect">
            <a:avLst/>
          </a:prstGeom>
        </p:spPr>
      </p:pic>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0452641" y="5623781"/>
            <a:ext cx="1466683" cy="113396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Slide Number Placeholder 5">
            <a:extLst>
              <a:ext uri="{FF2B5EF4-FFF2-40B4-BE49-F238E27FC236}">
                <a16:creationId xmlns:a16="http://schemas.microsoft.com/office/drawing/2014/main" id="{3EA12EE8-3D05-4ADD-A04D-0D4A57AD213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7AE0F37E-C2B8-4827-B4AD-E189C6F212D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7D8DE552-F12D-4F2E-A5AE-39BD32F778CA}"/>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38973A64-67FD-4CF1-8FAA-527DCF74CC9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500597"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293D6A9D-E5AC-4CF9-AE3F-12430275296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Slide Number Placeholder 5">
            <a:extLst>
              <a:ext uri="{FF2B5EF4-FFF2-40B4-BE49-F238E27FC236}">
                <a16:creationId xmlns:a16="http://schemas.microsoft.com/office/drawing/2014/main" id="{1B0D48FE-E22B-44CB-B6FA-2C813D63AE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34998"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Slide Number Placeholder 5">
            <a:extLst>
              <a:ext uri="{FF2B5EF4-FFF2-40B4-BE49-F238E27FC236}">
                <a16:creationId xmlns:a16="http://schemas.microsoft.com/office/drawing/2014/main" id="{D43A9A98-E504-48BF-BF86-A5BD32AC0D2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Slide Number Placeholder 5">
            <a:extLst>
              <a:ext uri="{FF2B5EF4-FFF2-40B4-BE49-F238E27FC236}">
                <a16:creationId xmlns:a16="http://schemas.microsoft.com/office/drawing/2014/main" id="{54CC4E7A-680C-483B-9E41-73A3B9B703AF}"/>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5" name="Slide Number Placeholder 5">
            <a:extLst>
              <a:ext uri="{FF2B5EF4-FFF2-40B4-BE49-F238E27FC236}">
                <a16:creationId xmlns:a16="http://schemas.microsoft.com/office/drawing/2014/main" id="{0B6F8E93-E182-458F-ACCF-5973ADFA18CC}"/>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500597"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016AA875-BDC3-4975-B59D-37448F91CD5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20000"/>
            <a:extLst>
              <a:ext uri="{28A0092B-C50C-407E-A947-70E740481C1C}">
                <a14:useLocalDpi xmlns:a14="http://schemas.microsoft.com/office/drawing/2010/main"/>
              </a:ext>
            </a:extLst>
          </a:blip>
          <a:srcRect/>
          <a:stretch/>
        </p:blipFill>
        <p:spPr>
          <a:xfrm rot="10800000">
            <a:off x="9386463" y="-2"/>
            <a:ext cx="2805537" cy="5537515"/>
          </a:xfrm>
          <a:prstGeom prst="rect">
            <a:avLst/>
          </a:prstGeom>
        </p:spPr>
      </p:pic>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0452641" y="5623781"/>
            <a:ext cx="1466683" cy="1133962"/>
          </a:xfrm>
          <a:prstGeom prst="rect">
            <a:avLst/>
          </a:prstGeom>
        </p:spPr>
      </p:pic>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DAC222A4-B4AF-4E06-AEB3-7E1955C8615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4C62C99D-6501-4F04-A752-44788B0C45A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C02EB9ED-F645-4123-9EFD-F8EF450AE6C3}"/>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500597"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EE5C99FB-7361-4445-9813-92AEE68256A1}"/>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52A51134-F608-4E3D-81EE-058C9053384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5"/>
            <a:ext cx="3565523" cy="451602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Slide Number Placeholder 5">
            <a:extLst>
              <a:ext uri="{FF2B5EF4-FFF2-40B4-BE49-F238E27FC236}">
                <a16:creationId xmlns:a16="http://schemas.microsoft.com/office/drawing/2014/main" id="{09B18D44-386B-418E-A6BC-CB5F31EBBD26}"/>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Slide Number Placeholder 5">
            <a:extLst>
              <a:ext uri="{FF2B5EF4-FFF2-40B4-BE49-F238E27FC236}">
                <a16:creationId xmlns:a16="http://schemas.microsoft.com/office/drawing/2014/main" id="{00F79568-C9BB-46E7-B0D9-F3E5A4BA1AB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500597"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DF3209BE-195C-406B-8E2E-8849138C79B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6552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5001CFBB-BC5C-42CB-B895-C4A1A02305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5DF8BEEC-B5C2-4CA3-BDA1-301BDEF17EF7}"/>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dirty="0"/>
              <a:t>Add your picture</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021503" y="5591959"/>
            <a:ext cx="2704041" cy="1352831"/>
          </a:xfrm>
          <a:prstGeom prst="rect">
            <a:avLst/>
          </a:prstGeom>
        </p:spPr>
      </p:pic>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452641" y="5623781"/>
            <a:ext cx="1466683" cy="1133962"/>
          </a:xfrm>
          <a:prstGeom prst="rect">
            <a:avLst/>
          </a:prstGeom>
        </p:spPr>
      </p:pic>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dirty="0"/>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7143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F291A5F9-DFC4-4A91-B186-7F88E180CCCD}"/>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15000"/>
            <a:extLst>
              <a:ext uri="{28A0092B-C50C-407E-A947-70E740481C1C}">
                <a14:useLocalDpi xmlns:a14="http://schemas.microsoft.com/office/drawing/2010/main"/>
              </a:ext>
            </a:extLst>
          </a:blip>
          <a:srcRect/>
          <a:stretch/>
        </p:blipFill>
        <p:spPr>
          <a:xfrm rot="10800000">
            <a:off x="9517964" y="1413568"/>
            <a:ext cx="2674036" cy="5444432"/>
          </a:xfrm>
          <a:prstGeom prst="rect">
            <a:avLst/>
          </a:prstGeom>
        </p:spPr>
      </p:pic>
      <p:sp>
        <p:nvSpPr>
          <p:cNvPr id="8" name="Rectangle 7">
            <a:extLst>
              <a:ext uri="{FF2B5EF4-FFF2-40B4-BE49-F238E27FC236}">
                <a16:creationId xmlns:a16="http://schemas.microsoft.com/office/drawing/2014/main" id="{353A9B68-3810-492A-8DD1-731B15FDBAF0}"/>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96276" y="2249665"/>
            <a:ext cx="5399448" cy="1432442"/>
          </a:xfrm>
          <a:prstGeom prst="rect">
            <a:avLst/>
          </a:prstGeom>
        </p:spPr>
      </p:pic>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solidFill>
                  <a:schemeClr val="tx1"/>
                </a:solidFill>
                <a:latin typeface="+mj-lt"/>
              </a:rPr>
              <a:t>vpsc.vic.gov.au</a:t>
            </a:r>
          </a:p>
        </p:txBody>
      </p:sp>
      <p:sp>
        <p:nvSpPr>
          <p:cNvPr id="7" name="TextBox 6">
            <a:extLst>
              <a:ext uri="{FF2B5EF4-FFF2-40B4-BE49-F238E27FC236}">
                <a16:creationId xmlns:a16="http://schemas.microsoft.com/office/drawing/2014/main" id="{E594744B-9DDF-4757-94B0-A1E2D663BD47}"/>
              </a:ext>
              <a:ext uri="{C183D7F6-B498-43B3-948B-1728B52AA6E4}">
                <adec:decorative xmlns:adec="http://schemas.microsoft.com/office/drawing/2017/decorative" val="1"/>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latin typeface="+mj-lt"/>
              </a:rPr>
              <a:t>vpsc.vic.gov.au</a:t>
            </a:r>
          </a:p>
        </p:txBody>
      </p:sp>
    </p:spTree>
    <p:extLst>
      <p:ext uri="{BB962C8B-B14F-4D97-AF65-F5344CB8AC3E}">
        <p14:creationId xmlns:p14="http://schemas.microsoft.com/office/powerpoint/2010/main" val="314198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dirty="0"/>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dirty="0"/>
              <a:t>Section title</a:t>
            </a:r>
            <a:endParaRPr lang="en-AU" dirty="0"/>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15000"/>
            <a:extLst>
              <a:ext uri="{28A0092B-C50C-407E-A947-70E740481C1C}">
                <a14:useLocalDpi xmlns:a14="http://schemas.microsoft.com/office/drawing/2010/main"/>
              </a:ext>
            </a:extLst>
          </a:blip>
          <a:srcRect/>
          <a:stretch/>
        </p:blipFill>
        <p:spPr>
          <a:xfrm rot="10800000">
            <a:off x="9526772" y="1457004"/>
            <a:ext cx="2674036" cy="5444432"/>
          </a:xfrm>
          <a:prstGeom prst="rect">
            <a:avLst/>
          </a:prstGeom>
        </p:spPr>
      </p:pic>
    </p:spTree>
    <p:extLst>
      <p:ext uri="{BB962C8B-B14F-4D97-AF65-F5344CB8AC3E}">
        <p14:creationId xmlns:p14="http://schemas.microsoft.com/office/powerpoint/2010/main" val="2648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latin typeface="+mj-lt"/>
              </a:defRPr>
            </a:lvl1pPr>
          </a:lstStyle>
          <a:p>
            <a:r>
              <a:rPr lang="en-US" dirty="0"/>
              <a:t>Section title</a:t>
            </a:r>
            <a:endParaRPr lang="en-AU" dirty="0"/>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cstate="hqprint">
            <a:alphaModFix amt="20000"/>
            <a:extLst>
              <a:ext uri="{28A0092B-C50C-407E-A947-70E740481C1C}">
                <a14:useLocalDpi xmlns:a14="http://schemas.microsoft.com/office/drawing/2010/main"/>
              </a:ext>
            </a:extLst>
          </a:blip>
          <a:srcRect/>
          <a:stretch/>
        </p:blipFill>
        <p:spPr>
          <a:xfrm rot="10800000">
            <a:off x="9386463" y="1457009"/>
            <a:ext cx="2805537" cy="5537515"/>
          </a:xfrm>
          <a:prstGeom prst="rect">
            <a:avLst/>
          </a:prstGeom>
        </p:spPr>
      </p:pic>
    </p:spTree>
    <p:extLst>
      <p:ext uri="{BB962C8B-B14F-4D97-AF65-F5344CB8AC3E}">
        <p14:creationId xmlns:p14="http://schemas.microsoft.com/office/powerpoint/2010/main" val="17916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5B984E13-4E6D-4183-A17C-B3B55681C11B}"/>
              </a:ext>
            </a:extLst>
          </p:cNvPr>
          <p:cNvSpPr>
            <a:spLocks noGrp="1"/>
          </p:cNvSpPr>
          <p:nvPr>
            <p:ph type="sldNum" sz="quarter" idx="4"/>
          </p:nvPr>
        </p:nvSpPr>
        <p:spPr>
          <a:xfrm>
            <a:off x="6252000" y="6414773"/>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text, picture, smart art or graph</a:t>
            </a:r>
            <a:endParaRPr lang="en-US" dirty="0"/>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818166"/>
            <a:ext cx="5491875" cy="5561873"/>
          </a:xfrm>
        </p:spPr>
        <p:txBody>
          <a:bodyPr anchor="ctr"/>
          <a:lstStyle>
            <a:lvl1pPr marL="0" indent="0" algn="ctr">
              <a:buNone/>
              <a:defRPr lang="en-AU"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picture</a:t>
            </a:r>
          </a:p>
        </p:txBody>
      </p:sp>
      <p:sp>
        <p:nvSpPr>
          <p:cNvPr id="7" name="Slide Number Placeholder 5">
            <a:extLst>
              <a:ext uri="{FF2B5EF4-FFF2-40B4-BE49-F238E27FC236}">
                <a16:creationId xmlns:a16="http://schemas.microsoft.com/office/drawing/2014/main" id="{7D98184C-71A4-4DB9-9592-C350E920CC2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Slide Number Placeholder 5">
            <a:extLst>
              <a:ext uri="{FF2B5EF4-FFF2-40B4-BE49-F238E27FC236}">
                <a16:creationId xmlns:a16="http://schemas.microsoft.com/office/drawing/2014/main" id="{1E1E7554-6596-4BBD-8F60-FA4BA8D8BCC8}"/>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cstate="hqprint">
            <a:extLst>
              <a:ext uri="{28A0092B-C50C-407E-A947-70E740481C1C}">
                <a14:useLocalDpi xmlns:a14="http://schemas.microsoft.com/office/drawing/2010/main"/>
              </a:ext>
            </a:extLst>
          </a:blip>
          <a:stretch>
            <a:fillRect/>
          </a:stretch>
        </p:blipFill>
        <p:spPr>
          <a:xfrm>
            <a:off x="10220501" y="-40266"/>
            <a:ext cx="1715837" cy="858433"/>
          </a:xfrm>
          <a:prstGeom prst="rect">
            <a:avLst/>
          </a:prstGeom>
        </p:spPr>
      </p:pic>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text styles</a:t>
            </a:r>
          </a:p>
          <a:p>
            <a:pPr lvl="0"/>
            <a:r>
              <a:rPr lang="en-US" dirty="0"/>
              <a:t>First level</a:t>
            </a:r>
          </a:p>
        </p:txBody>
      </p:sp>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dirty="0"/>
              <a:t>FOOTER </a:t>
            </a:r>
            <a:fld id="{87C812C2-8080-4AFB-914E-081D3072CDD0}" type="slidenum">
              <a:rPr lang="en-AU" smtClean="0"/>
              <a:pPr/>
              <a:t>‹#›</a:t>
            </a:fld>
            <a:endParaRPr lang="en-AU" dirty="0"/>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262F478D-59E7-49F8-A0AB-255D58ABD13E}"/>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Lst>
  <p:txStyles>
    <p:titleStyle>
      <a:lvl1pPr algn="l" defTabSz="914400" rtl="0" eaLnBrk="1" latinLnBrk="0" hangingPunct="1">
        <a:lnSpc>
          <a:spcPct val="120000"/>
        </a:lnSpc>
        <a:spcBef>
          <a:spcPct val="0"/>
        </a:spcBef>
        <a:buNone/>
        <a:defRPr sz="2400" b="1" u="none" strike="noStrike" kern="1200" baseline="0">
          <a:solidFill>
            <a:schemeClr val="tx2"/>
          </a:solidFill>
          <a:latin typeface="+mj-lt"/>
          <a:ea typeface="+mj-ea"/>
          <a:cs typeface="+mj-cs"/>
        </a:defRPr>
      </a:lvl1pPr>
    </p:titleStyle>
    <p:body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bac.vic.gov.au/report" TargetMode="External"/><Relationship Id="rId3" Type="http://schemas.openxmlformats.org/officeDocument/2006/relationships/hyperlink" Target="https://infostore.saiglobal.com/en-au/standards/as-iso-37301-2023-1318117_saig_as_as_3225269/" TargetMode="External"/><Relationship Id="rId7" Type="http://schemas.openxmlformats.org/officeDocument/2006/relationships/hyperlink" Target="https://www.ibac.vic.gov.au/node/939" TargetMode="External"/><Relationship Id="rId2" Type="http://schemas.openxmlformats.org/officeDocument/2006/relationships/hyperlink" Target="https://vpsc.vic.gov.au/governance/" TargetMode="External"/><Relationship Id="rId1" Type="http://schemas.openxmlformats.org/officeDocument/2006/relationships/slideLayout" Target="../slideLayouts/slideLayout9.xml"/><Relationship Id="rId6" Type="http://schemas.openxmlformats.org/officeDocument/2006/relationships/hyperlink" Target="https://www.ibac.vic.gov.au/preventing-corruption" TargetMode="External"/><Relationship Id="rId5" Type="http://schemas.openxmlformats.org/officeDocument/2006/relationships/hyperlink" Target="https://store.standards.org.au/product/as-8001-2021" TargetMode="External"/><Relationship Id="rId4" Type="http://schemas.openxmlformats.org/officeDocument/2006/relationships/hyperlink" Target="https://www.dtf.vic.gov.au/financial-management-government/standing-directions-2018-under-financial-management-act-1994" TargetMode="External"/><Relationship Id="rId9"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vmia.vic.gov.au/tools-and-insights/victorian-government-risk-management-framework"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vpsc.vic.gov.au/ethics-behaviours-culture/codes-of-conduct/" TargetMode="External"/><Relationship Id="rId2" Type="http://schemas.openxmlformats.org/officeDocument/2006/relationships/hyperlink" Target="https://vpsc.vic.gov.au/ethics-behaviours-culture/public-sector-values/" TargetMode="External"/><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vpsc.vic.gov.au/ethics-behaviours-culture/codes-of-conduct/" TargetMode="External"/><Relationship Id="rId2" Type="http://schemas.openxmlformats.org/officeDocument/2006/relationships/hyperlink" Target="https://vpsc.vic.gov.au/ethics-behaviours-culture/public-sector-values/" TargetMode="External"/><Relationship Id="rId1" Type="http://schemas.openxmlformats.org/officeDocument/2006/relationships/slideLayout" Target="../slideLayouts/slideLayout14.xml"/><Relationship Id="rId4" Type="http://schemas.openxmlformats.org/officeDocument/2006/relationships/hyperlink" Target="https://vpsc.vic.gov.au/ethics-behaviours-culture/employment-principles-and-standard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png"/><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s>
</file>

<file path=ppt/slides/_rels/slide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vpsc.vic.gov.au/data-and-research/about-the-people-matter-survey/" TargetMode="External"/><Relationship Id="rId2" Type="http://schemas.openxmlformats.org/officeDocument/2006/relationships/hyperlink" Target="https://vpsc.vic.gov.au/ethics-behaviours-culture/inform-and-advise-ministers/" TargetMode="External"/><Relationship Id="rId1" Type="http://schemas.openxmlformats.org/officeDocument/2006/relationships/slideLayout" Target="../slideLayouts/slideLayout9.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s://prov.vic.gov.au/recordkeeping-government" TargetMode="External"/><Relationship Id="rId13" Type="http://schemas.openxmlformats.org/officeDocument/2006/relationships/hyperlink" Target="https://vpsc.vic.gov.au/ethics-behaviours-culture/employment-principles-and-standards/" TargetMode="External"/><Relationship Id="rId3" Type="http://schemas.openxmlformats.org/officeDocument/2006/relationships/hyperlink" Target="https://vpsc.vic.gov.au/ethics-behaviours-culture/conflict-of-interest/" TargetMode="External"/><Relationship Id="rId7" Type="http://schemas.openxmlformats.org/officeDocument/2006/relationships/hyperlink" Target="https://vpsc.vic.gov.au/executive-employment/victorian-public-service-executive-employment/managing-separation-risks-of-vps-executives/" TargetMode="External"/><Relationship Id="rId12" Type="http://schemas.openxmlformats.org/officeDocument/2006/relationships/hyperlink" Target="https://vpsc.vic.gov.au/ethics-behaviours-culture/grievances-and-complaints/vpscs-review-workplace-issues/" TargetMode="External"/><Relationship Id="rId2" Type="http://schemas.openxmlformats.org/officeDocument/2006/relationships/hyperlink" Target="https://vpsc.vic.gov.au/ethics-behaviours-culture/conflict-of-interest/conflict-of-interest-guidance-for-organisations/" TargetMode="External"/><Relationship Id="rId1" Type="http://schemas.openxmlformats.org/officeDocument/2006/relationships/slideLayout" Target="../slideLayouts/slideLayout9.xml"/><Relationship Id="rId6" Type="http://schemas.openxmlformats.org/officeDocument/2006/relationships/hyperlink" Target="https://vpsc.vic.gov.au/workforce-capability-leadership-and-management/recruitment-in-the-public-sector/pre-employment-and-misconduct-screening/" TargetMode="External"/><Relationship Id="rId11" Type="http://schemas.openxmlformats.org/officeDocument/2006/relationships/hyperlink" Target="https://www.ibac.vic.gov.au/publications-and-resources/article/guidelines-for-making-and-handling-protected-disclosures" TargetMode="External"/><Relationship Id="rId5" Type="http://schemas.openxmlformats.org/officeDocument/2006/relationships/hyperlink" Target="https://www.buyingfor.vic.gov.au/victorian-government-purchasing-board-vgpb" TargetMode="External"/><Relationship Id="rId10" Type="http://schemas.openxmlformats.org/officeDocument/2006/relationships/hyperlink" Target="https://vpsc.vic.gov.au/ethics-behaviours-culture/gifts-benefits-hospitality/" TargetMode="External"/><Relationship Id="rId4" Type="http://schemas.openxmlformats.org/officeDocument/2006/relationships/hyperlink" Target="https://www.dtf.vic.gov.au/financial-management-government" TargetMode="External"/><Relationship Id="rId9" Type="http://schemas.openxmlformats.org/officeDocument/2006/relationships/hyperlink" Target="https://ovic.vic.gov.au/information-security/information-security-resources/" TargetMode="External"/><Relationship Id="rId1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CD549-6596-46E1-ABBB-409E6346AFCD}"/>
              </a:ext>
            </a:extLst>
          </p:cNvPr>
          <p:cNvSpPr>
            <a:spLocks noGrp="1"/>
          </p:cNvSpPr>
          <p:nvPr>
            <p:ph type="title"/>
          </p:nvPr>
        </p:nvSpPr>
        <p:spPr>
          <a:xfrm>
            <a:off x="447524" y="2350999"/>
            <a:ext cx="7200000" cy="925014"/>
          </a:xfrm>
        </p:spPr>
        <p:txBody>
          <a:bodyPr/>
          <a:lstStyle/>
          <a:p>
            <a:r>
              <a:rPr lang="en-AU" dirty="0">
                <a:ea typeface="+mj-lt"/>
                <a:cs typeface="+mj-lt"/>
              </a:rPr>
              <a:t>Public sector integrity framework</a:t>
            </a:r>
            <a:endParaRPr lang="en-US" dirty="0"/>
          </a:p>
        </p:txBody>
      </p:sp>
      <p:sp>
        <p:nvSpPr>
          <p:cNvPr id="6" name="Text Placeholder 5">
            <a:extLst>
              <a:ext uri="{FF2B5EF4-FFF2-40B4-BE49-F238E27FC236}">
                <a16:creationId xmlns:a16="http://schemas.microsoft.com/office/drawing/2014/main" id="{FE05D009-97FC-46E9-9D26-5E3E9902EE6A}"/>
              </a:ext>
            </a:extLst>
          </p:cNvPr>
          <p:cNvSpPr>
            <a:spLocks noGrp="1"/>
          </p:cNvSpPr>
          <p:nvPr>
            <p:ph type="body" idx="1"/>
          </p:nvPr>
        </p:nvSpPr>
        <p:spPr>
          <a:xfrm>
            <a:off x="447524" y="3465513"/>
            <a:ext cx="7200000" cy="493341"/>
          </a:xfrm>
        </p:spPr>
        <p:txBody>
          <a:bodyPr/>
          <a:lstStyle/>
          <a:p>
            <a:r>
              <a:rPr lang="en-AU" dirty="0"/>
              <a:t>A framework to show how we can and why we should </a:t>
            </a:r>
            <a:br>
              <a:rPr lang="en-AU" dirty="0"/>
            </a:br>
            <a:r>
              <a:rPr lang="en-AU" dirty="0"/>
              <a:t>act with integrity in the Victorian public sector</a:t>
            </a:r>
          </a:p>
        </p:txBody>
      </p:sp>
    </p:spTree>
    <p:extLst>
      <p:ext uri="{BB962C8B-B14F-4D97-AF65-F5344CB8AC3E}">
        <p14:creationId xmlns:p14="http://schemas.microsoft.com/office/powerpoint/2010/main" val="8261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2. Domains of integrity</a:t>
            </a:r>
            <a:r>
              <a:rPr lang="en-AU" sz="1400" dirty="0"/>
              <a:t> </a:t>
            </a:r>
            <a:r>
              <a:rPr lang="en-AU" sz="1400" dirty="0">
                <a:solidFill>
                  <a:schemeClr val="bg1"/>
                </a:solidFill>
              </a:rPr>
              <a:t>- Governance and accountability, </a:t>
            </a:r>
            <a:r>
              <a:rPr lang="en-AU" sz="1400" i="0" dirty="0">
                <a:solidFill>
                  <a:schemeClr val="bg1"/>
                </a:solidFill>
                <a:effectLst/>
                <a:latin typeface="VIC" panose="00000500000000000000" pitchFamily="50" charset="0"/>
              </a:rPr>
              <a:t>Prevention of fraud</a:t>
            </a:r>
            <a:endParaRPr lang="en-AU" sz="1400" dirty="0">
              <a:solidFill>
                <a:schemeClr val="bg1"/>
              </a:solidFill>
            </a:endParaRP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algn="l"/>
            <a:r>
              <a:rPr lang="en-AU" sz="1400" b="1" i="0" dirty="0">
                <a:solidFill>
                  <a:srgbClr val="000000"/>
                </a:solidFill>
                <a:effectLst/>
                <a:latin typeface="VIC" panose="00000500000000000000" pitchFamily="50" charset="0"/>
              </a:rPr>
              <a:t>Governance and accountability </a:t>
            </a:r>
          </a:p>
          <a:p>
            <a:pPr algn="l"/>
            <a:r>
              <a:rPr lang="en-AU" sz="1400" b="0" i="0" dirty="0">
                <a:solidFill>
                  <a:srgbClr val="000000"/>
                </a:solidFill>
                <a:effectLst/>
                <a:latin typeface="VIC" panose="00000500000000000000" pitchFamily="50" charset="0"/>
              </a:rPr>
              <a:t>Governance and accountability ensure effective oversight and accountability for integrity practice within the organisation. This supports trust in the integrity system through transparency of both performance and planned improvements.</a:t>
            </a:r>
          </a:p>
          <a:p>
            <a:pPr algn="l"/>
            <a:r>
              <a:rPr lang="en-AU" sz="1400" b="0" i="0" dirty="0">
                <a:solidFill>
                  <a:srgbClr val="000000"/>
                </a:solidFill>
                <a:effectLst/>
                <a:latin typeface="VIC" panose="00000500000000000000" pitchFamily="50" charset="0"/>
              </a:rPr>
              <a:t>It focuses on:</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clear </a:t>
            </a:r>
            <a:r>
              <a:rPr lang="en-AU" sz="1400" b="0" i="0" u="sng" dirty="0">
                <a:solidFill>
                  <a:srgbClr val="007B4B"/>
                </a:solidFill>
                <a:effectLst/>
                <a:latin typeface="VIC" panose="00000500000000000000" pitchFamily="50" charset="0"/>
                <a:hlinkClick r:id="rId2"/>
              </a:rPr>
              <a:t>governance</a:t>
            </a:r>
            <a:r>
              <a:rPr lang="en-AU" sz="1400" b="0" i="0" dirty="0">
                <a:solidFill>
                  <a:srgbClr val="000000"/>
                </a:solidFill>
                <a:effectLst/>
                <a:latin typeface="VIC" panose="00000500000000000000" pitchFamily="50" charset="0"/>
              </a:rPr>
              <a:t> and oversight</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consistent, timely reporting on integrity performance</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assurance over integrity policies, process and systems</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clarity of delegations</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3"/>
              </a:rPr>
              <a:t>compliance management</a:t>
            </a:r>
            <a:r>
              <a:rPr lang="en-AU" sz="1400" b="0" i="0" dirty="0">
                <a:solidFill>
                  <a:srgbClr val="000000"/>
                </a:solidFill>
                <a:effectLst/>
                <a:latin typeface="VIC" panose="00000500000000000000" pitchFamily="50" charset="0"/>
              </a:rPr>
              <a:t>.</a:t>
            </a:r>
          </a:p>
        </p:txBody>
      </p:sp>
      <p:sp>
        <p:nvSpPr>
          <p:cNvPr id="2" name="Content Placeholder 1">
            <a:extLst>
              <a:ext uri="{FF2B5EF4-FFF2-40B4-BE49-F238E27FC236}">
                <a16:creationId xmlns:a16="http://schemas.microsoft.com/office/drawing/2014/main" id="{97D78F18-7B47-BBDC-A7A8-42A658DF44EE}"/>
              </a:ext>
            </a:extLst>
          </p:cNvPr>
          <p:cNvSpPr>
            <a:spLocks noGrp="1"/>
          </p:cNvSpPr>
          <p:nvPr>
            <p:ph idx="10"/>
          </p:nvPr>
        </p:nvSpPr>
        <p:spPr/>
        <p:txBody>
          <a:bodyPr/>
          <a:lstStyle/>
          <a:p>
            <a:pPr algn="l"/>
            <a:r>
              <a:rPr lang="en-AU" sz="1400" b="1" dirty="0">
                <a:solidFill>
                  <a:srgbClr val="000000"/>
                </a:solidFill>
                <a:latin typeface="VIC" panose="00000500000000000000" pitchFamily="50" charset="0"/>
              </a:rPr>
              <a:t>Prevention of fraud, corruption and misconduct</a:t>
            </a:r>
          </a:p>
          <a:p>
            <a:pPr algn="l"/>
            <a:r>
              <a:rPr lang="en-AU" sz="1400" b="0" i="0" dirty="0">
                <a:solidFill>
                  <a:srgbClr val="000000"/>
                </a:solidFill>
                <a:effectLst/>
                <a:latin typeface="VIC" panose="00000500000000000000" pitchFamily="50" charset="0"/>
              </a:rPr>
              <a:t>Supports the prevention, the likelihood of detection, and appropriate responses to fraud, corruption and misconduct in line with the:</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4"/>
              </a:rPr>
              <a:t>Standing Directions and Instructions under the Financial Management Act 1994</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5"/>
              </a:rPr>
              <a:t>Fraud and Corruption Control Standard</a:t>
            </a:r>
            <a:r>
              <a:rPr lang="en-AU" sz="1400" b="0" i="0" dirty="0">
                <a:solidFill>
                  <a:srgbClr val="000000"/>
                </a:solidFill>
                <a:effectLst/>
                <a:latin typeface="VIC" panose="00000500000000000000" pitchFamily="50" charset="0"/>
              </a:rPr>
              <a:t>.</a:t>
            </a:r>
          </a:p>
          <a:p>
            <a:pPr algn="l"/>
            <a:r>
              <a:rPr lang="en-AU" sz="1400" b="0" i="0" dirty="0">
                <a:solidFill>
                  <a:srgbClr val="000000"/>
                </a:solidFill>
                <a:effectLst/>
                <a:latin typeface="VIC" panose="00000500000000000000" pitchFamily="50" charset="0"/>
              </a:rPr>
              <a:t>It focuses on:</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6"/>
              </a:rPr>
              <a:t>prevention strategies </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7"/>
              </a:rPr>
              <a:t>detection systems and internal controls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7"/>
              </a:rPr>
              <a:t>investigation and response functions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8"/>
              </a:rPr>
              <a:t>avenues for reporting</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7"/>
              </a:rPr>
              <a:t>monitoring instances of fraud, corruption and misconduct</a:t>
            </a:r>
            <a:r>
              <a:rPr lang="en-AU" sz="1400" b="0" i="0" dirty="0">
                <a:solidFill>
                  <a:srgbClr val="000000"/>
                </a:solidFill>
                <a:effectLst/>
                <a:latin typeface="VIC" panose="00000500000000000000" pitchFamily="50" charset="0"/>
              </a:rPr>
              <a:t>.</a:t>
            </a:r>
          </a:p>
        </p:txBody>
      </p:sp>
      <p:pic>
        <p:nvPicPr>
          <p:cNvPr id="7" name="Picture 6">
            <a:extLst>
              <a:ext uri="{FF2B5EF4-FFF2-40B4-BE49-F238E27FC236}">
                <a16:creationId xmlns:a16="http://schemas.microsoft.com/office/drawing/2014/main" id="{27D49F8D-13A9-A6F0-3744-619146945B2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267854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2. Domains of integrity </a:t>
            </a:r>
            <a:r>
              <a:rPr lang="en-AU" sz="1400" dirty="0">
                <a:solidFill>
                  <a:schemeClr val="bg1"/>
                </a:solidFill>
              </a:rPr>
              <a:t>– Risk management</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algn="l"/>
            <a:r>
              <a:rPr lang="en-AU" sz="1400" b="1" i="0" dirty="0">
                <a:effectLst/>
                <a:latin typeface="VIC" panose="00000500000000000000" pitchFamily="50" charset="0"/>
              </a:rPr>
              <a:t>Risk management</a:t>
            </a:r>
          </a:p>
          <a:p>
            <a:pPr algn="l"/>
            <a:r>
              <a:rPr lang="en-AU" sz="1400" b="0" i="0" dirty="0">
                <a:solidFill>
                  <a:srgbClr val="000000"/>
                </a:solidFill>
                <a:effectLst/>
                <a:latin typeface="VIC" panose="00000500000000000000" pitchFamily="50" charset="0"/>
              </a:rPr>
              <a:t>Integrity risks can lead to integrity breaches. Considered risk assessment helps agencies to meet public expectations. This supports greater awareness of and better responses to risks to protect public resources and the community.</a:t>
            </a:r>
          </a:p>
          <a:p>
            <a:pPr algn="l"/>
            <a:r>
              <a:rPr lang="en-AU" sz="1400" b="0" i="0" dirty="0">
                <a:solidFill>
                  <a:srgbClr val="000000"/>
                </a:solidFill>
                <a:effectLst/>
                <a:latin typeface="VIC" panose="00000500000000000000" pitchFamily="50" charset="0"/>
              </a:rPr>
              <a:t>It focuses on:</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integrity integrated into the </a:t>
            </a:r>
            <a:r>
              <a:rPr lang="en-AU" sz="1400" b="0" i="0" u="sng" dirty="0">
                <a:solidFill>
                  <a:srgbClr val="007B4B"/>
                </a:solidFill>
                <a:effectLst/>
                <a:latin typeface="VIC" panose="00000500000000000000" pitchFamily="50" charset="0"/>
                <a:hlinkClick r:id="rId2"/>
              </a:rPr>
              <a:t>risk management framework</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appropriate controls to mitigate integrity risk</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monitoring the effectiveness of controls in mitigating breaches.</a:t>
            </a:r>
          </a:p>
        </p:txBody>
      </p:sp>
      <p:pic>
        <p:nvPicPr>
          <p:cNvPr id="6" name="Picture 5">
            <a:extLst>
              <a:ext uri="{FF2B5EF4-FFF2-40B4-BE49-F238E27FC236}">
                <a16:creationId xmlns:a16="http://schemas.microsoft.com/office/drawing/2014/main" id="{2A95BB75-0A74-5BED-06C0-4C4456FA5B2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418499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3. Foundations</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algn="l"/>
            <a:r>
              <a:rPr lang="en-AU" sz="1400" b="0" i="0" dirty="0">
                <a:solidFill>
                  <a:srgbClr val="000000"/>
                </a:solidFill>
                <a:effectLst/>
                <a:latin typeface="VIC" panose="00000500000000000000" pitchFamily="50" charset="0"/>
              </a:rPr>
              <a:t>The public sector values and codes of conduct underpin the framework’s domains of integrity and outcomes.</a:t>
            </a:r>
          </a:p>
          <a:p>
            <a:pPr algn="l"/>
            <a:r>
              <a:rPr lang="en-AU" sz="1400" b="0" i="0" dirty="0">
                <a:solidFill>
                  <a:srgbClr val="000000"/>
                </a:solidFill>
                <a:effectLst/>
                <a:latin typeface="VIC" panose="00000500000000000000" pitchFamily="50" charset="0"/>
              </a:rPr>
              <a:t>The </a:t>
            </a:r>
            <a:r>
              <a:rPr lang="en-AU" sz="1400" b="0" i="0" u="sng" dirty="0">
                <a:solidFill>
                  <a:srgbClr val="007B4B"/>
                </a:solidFill>
                <a:effectLst/>
                <a:latin typeface="VIC" panose="00000500000000000000" pitchFamily="50" charset="0"/>
                <a:hlinkClick r:id="rId2"/>
              </a:rPr>
              <a:t>public sector values</a:t>
            </a:r>
            <a:r>
              <a:rPr lang="en-AU" sz="1400" b="0" i="0" dirty="0">
                <a:solidFill>
                  <a:srgbClr val="000000"/>
                </a:solidFill>
                <a:effectLst/>
                <a:latin typeface="VIC" panose="00000500000000000000" pitchFamily="50" charset="0"/>
              </a:rPr>
              <a:t> are:</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responsiveness</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integrity</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impartiality</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accountability</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respect</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leadership</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human rights.</a:t>
            </a:r>
          </a:p>
        </p:txBody>
      </p:sp>
      <p:sp>
        <p:nvSpPr>
          <p:cNvPr id="2" name="Content Placeholder 1">
            <a:extLst>
              <a:ext uri="{FF2B5EF4-FFF2-40B4-BE49-F238E27FC236}">
                <a16:creationId xmlns:a16="http://schemas.microsoft.com/office/drawing/2014/main" id="{6E0AC3A9-072E-D965-529B-4E63F6E8E927}"/>
              </a:ext>
            </a:extLst>
          </p:cNvPr>
          <p:cNvSpPr>
            <a:spLocks noGrp="1"/>
          </p:cNvSpPr>
          <p:nvPr>
            <p:ph idx="10"/>
          </p:nvPr>
        </p:nvSpPr>
        <p:spPr>
          <a:xfrm>
            <a:off x="6252000" y="1884067"/>
            <a:ext cx="5491875" cy="4495972"/>
          </a:xfrm>
        </p:spPr>
        <p:txBody>
          <a:bodyPr/>
          <a:lstStyle/>
          <a:p>
            <a:pPr algn="l"/>
            <a:r>
              <a:rPr lang="en-AU" sz="1400" b="0" i="0" dirty="0">
                <a:solidFill>
                  <a:srgbClr val="000000"/>
                </a:solidFill>
                <a:effectLst/>
                <a:latin typeface="VIC" panose="00000500000000000000" pitchFamily="50" charset="0"/>
              </a:rPr>
              <a:t>The </a:t>
            </a:r>
            <a:r>
              <a:rPr lang="en-AU" sz="1400" b="0" i="0" u="sng" dirty="0">
                <a:solidFill>
                  <a:srgbClr val="007B4B"/>
                </a:solidFill>
                <a:effectLst/>
                <a:latin typeface="VIC" panose="00000500000000000000" pitchFamily="50" charset="0"/>
                <a:hlinkClick r:id="rId3"/>
              </a:rPr>
              <a:t>codes of conduct</a:t>
            </a:r>
            <a:r>
              <a:rPr lang="en-AU" sz="1400" b="0" i="0" dirty="0">
                <a:solidFill>
                  <a:srgbClr val="000000"/>
                </a:solidFill>
                <a:effectLst/>
                <a:latin typeface="VIC" panose="00000500000000000000" pitchFamily="50" charset="0"/>
              </a:rPr>
              <a:t> are:</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the code of conduct for public sector employees</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the code of conduct for public sector employees of special bodies</a:t>
            </a: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the code of conduct for directors of public sector entities.</a:t>
            </a:r>
          </a:p>
          <a:p>
            <a:endParaRPr lang="en-AU" sz="1400" dirty="0"/>
          </a:p>
        </p:txBody>
      </p:sp>
      <p:pic>
        <p:nvPicPr>
          <p:cNvPr id="3" name="Picture 2">
            <a:extLst>
              <a:ext uri="{FF2B5EF4-FFF2-40B4-BE49-F238E27FC236}">
                <a16:creationId xmlns:a16="http://schemas.microsoft.com/office/drawing/2014/main" id="{E133614A-FD84-3443-6A90-5DD8DE6A561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52000" y="862245"/>
            <a:ext cx="5491874" cy="842087"/>
          </a:xfrm>
          <a:prstGeom prst="rect">
            <a:avLst/>
          </a:prstGeom>
        </p:spPr>
      </p:pic>
    </p:spTree>
    <p:extLst>
      <p:ext uri="{BB962C8B-B14F-4D97-AF65-F5344CB8AC3E}">
        <p14:creationId xmlns:p14="http://schemas.microsoft.com/office/powerpoint/2010/main" val="288447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3171-CF61-43A9-B17A-90928AFD1F71}"/>
              </a:ext>
            </a:extLst>
          </p:cNvPr>
          <p:cNvSpPr>
            <a:spLocks noGrp="1"/>
          </p:cNvSpPr>
          <p:nvPr>
            <p:ph type="title" idx="4294967295"/>
          </p:nvPr>
        </p:nvSpPr>
        <p:spPr>
          <a:xfrm>
            <a:off x="0" y="817563"/>
            <a:ext cx="8204200" cy="930275"/>
          </a:xfrm>
        </p:spPr>
        <p:txBody>
          <a:bodyPr/>
          <a:lstStyle/>
          <a:p>
            <a:r>
              <a:rPr lang="en-AU" dirty="0">
                <a:solidFill>
                  <a:schemeClr val="bg1"/>
                </a:solidFill>
              </a:rPr>
              <a:t>End of presentation</a:t>
            </a:r>
          </a:p>
        </p:txBody>
      </p:sp>
    </p:spTree>
    <p:extLst>
      <p:ext uri="{BB962C8B-B14F-4D97-AF65-F5344CB8AC3E}">
        <p14:creationId xmlns:p14="http://schemas.microsoft.com/office/powerpoint/2010/main" val="336511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7E455E-3B65-702B-7246-E44336BBB2AB}"/>
              </a:ext>
            </a:extLst>
          </p:cNvPr>
          <p:cNvSpPr>
            <a:spLocks noGrp="1"/>
          </p:cNvSpPr>
          <p:nvPr>
            <p:ph type="title"/>
          </p:nvPr>
        </p:nvSpPr>
        <p:spPr/>
        <p:txBody>
          <a:bodyPr/>
          <a:lstStyle/>
          <a:p>
            <a:r>
              <a:rPr lang="en-AU" dirty="0"/>
              <a:t>How we define integrity</a:t>
            </a:r>
          </a:p>
        </p:txBody>
      </p:sp>
      <p:sp>
        <p:nvSpPr>
          <p:cNvPr id="7" name="Content Placeholder 6">
            <a:extLst>
              <a:ext uri="{FF2B5EF4-FFF2-40B4-BE49-F238E27FC236}">
                <a16:creationId xmlns:a16="http://schemas.microsoft.com/office/drawing/2014/main" id="{56CCECEA-80BF-CA60-C036-BB3FC98A947F}"/>
              </a:ext>
            </a:extLst>
          </p:cNvPr>
          <p:cNvSpPr>
            <a:spLocks noGrp="1"/>
          </p:cNvSpPr>
          <p:nvPr>
            <p:ph idx="1"/>
          </p:nvPr>
        </p:nvSpPr>
        <p:spPr/>
        <p:txBody>
          <a:bodyPr/>
          <a:lstStyle/>
          <a:p>
            <a:r>
              <a:rPr lang="en-AU" sz="1400" dirty="0"/>
              <a:t>Integrity in the public sector is about ‘doing the right thing’. </a:t>
            </a:r>
          </a:p>
          <a:p>
            <a:r>
              <a:rPr lang="en-AU" sz="1400" dirty="0"/>
              <a:t>This means demonstrating sound ethics and values through our work in a way that serves the best interests of the Victorian community and maintains trust in the public sector. </a:t>
            </a:r>
          </a:p>
        </p:txBody>
      </p:sp>
      <p:sp>
        <p:nvSpPr>
          <p:cNvPr id="8" name="Content Placeholder 7">
            <a:extLst>
              <a:ext uri="{FF2B5EF4-FFF2-40B4-BE49-F238E27FC236}">
                <a16:creationId xmlns:a16="http://schemas.microsoft.com/office/drawing/2014/main" id="{A7EBCB03-9B82-5D09-E354-18DC1B45CE53}"/>
              </a:ext>
            </a:extLst>
          </p:cNvPr>
          <p:cNvSpPr>
            <a:spLocks noGrp="1"/>
          </p:cNvSpPr>
          <p:nvPr>
            <p:ph idx="10"/>
          </p:nvPr>
        </p:nvSpPr>
        <p:spPr/>
        <p:txBody>
          <a:bodyPr/>
          <a:lstStyle/>
          <a:p>
            <a:r>
              <a:rPr lang="en-AU" sz="1400" dirty="0"/>
              <a:t>In practical terms, this means extra emphasis on:</a:t>
            </a:r>
          </a:p>
          <a:p>
            <a:pPr marL="285750" indent="-285750">
              <a:buFont typeface="Arial" panose="020B0604020202020204" pitchFamily="34" charset="0"/>
              <a:buChar char="•"/>
            </a:pPr>
            <a:r>
              <a:rPr lang="en-AU" sz="1400" dirty="0"/>
              <a:t>creating and maintaining a safe-to-speak-up culture</a:t>
            </a:r>
          </a:p>
          <a:p>
            <a:pPr marL="285750" indent="-285750">
              <a:buFont typeface="Arial" panose="020B0604020202020204" pitchFamily="34" charset="0"/>
              <a:buChar char="•"/>
            </a:pPr>
            <a:r>
              <a:rPr lang="en-AU" sz="1400" dirty="0"/>
              <a:t>providing frank and fearless advice</a:t>
            </a:r>
          </a:p>
          <a:p>
            <a:pPr marL="285750" indent="-285750">
              <a:buFont typeface="Arial" panose="020B0604020202020204" pitchFamily="34" charset="0"/>
              <a:buChar char="•"/>
            </a:pPr>
            <a:r>
              <a:rPr lang="en-AU" sz="1400" dirty="0"/>
              <a:t>consistently adopting merit-based recruitment practices,</a:t>
            </a:r>
          </a:p>
          <a:p>
            <a:pPr marL="285750" indent="-285750">
              <a:buFont typeface="Arial" panose="020B0604020202020204" pitchFamily="34" charset="0"/>
              <a:buChar char="•"/>
            </a:pPr>
            <a:r>
              <a:rPr lang="en-AU" sz="1400" dirty="0"/>
              <a:t>rewarding our people not only for what they achieve but how they go about it</a:t>
            </a:r>
          </a:p>
          <a:p>
            <a:pPr marL="285750" indent="-285750">
              <a:buFont typeface="Arial" panose="020B0604020202020204" pitchFamily="34" charset="0"/>
              <a:buChar char="•"/>
            </a:pPr>
            <a:r>
              <a:rPr lang="en-AU" sz="1400" dirty="0"/>
              <a:t>actively considering and managing real and perceived conflicts of interest</a:t>
            </a:r>
          </a:p>
          <a:p>
            <a:pPr marL="285750" indent="-285750">
              <a:buFont typeface="Arial" panose="020B0604020202020204" pitchFamily="34" charset="0"/>
              <a:buChar char="•"/>
            </a:pPr>
            <a:r>
              <a:rPr lang="en-AU" sz="1400" dirty="0"/>
              <a:t>remaining apolitical</a:t>
            </a:r>
          </a:p>
          <a:p>
            <a:pPr marL="285750" indent="-285750">
              <a:buFont typeface="Arial" panose="020B0604020202020204" pitchFamily="34" charset="0"/>
              <a:buChar char="•"/>
            </a:pPr>
            <a:r>
              <a:rPr lang="en-AU" sz="1400" dirty="0"/>
              <a:t>ensuring compliance with all legislative frameworks, policies and practices to ensure we meet integrity standards.</a:t>
            </a:r>
          </a:p>
        </p:txBody>
      </p:sp>
    </p:spTree>
    <p:extLst>
      <p:ext uri="{BB962C8B-B14F-4D97-AF65-F5344CB8AC3E}">
        <p14:creationId xmlns:p14="http://schemas.microsoft.com/office/powerpoint/2010/main" val="381540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7E455E-3B65-702B-7246-E44336BBB2AB}"/>
              </a:ext>
            </a:extLst>
          </p:cNvPr>
          <p:cNvSpPr>
            <a:spLocks noGrp="1"/>
          </p:cNvSpPr>
          <p:nvPr>
            <p:ph type="title"/>
          </p:nvPr>
        </p:nvSpPr>
        <p:spPr/>
        <p:txBody>
          <a:bodyPr/>
          <a:lstStyle/>
          <a:p>
            <a:r>
              <a:rPr lang="en-AU" dirty="0"/>
              <a:t>About the framework</a:t>
            </a:r>
          </a:p>
        </p:txBody>
      </p:sp>
      <p:sp>
        <p:nvSpPr>
          <p:cNvPr id="7" name="Content Placeholder 6">
            <a:extLst>
              <a:ext uri="{FF2B5EF4-FFF2-40B4-BE49-F238E27FC236}">
                <a16:creationId xmlns:a16="http://schemas.microsoft.com/office/drawing/2014/main" id="{56CCECEA-80BF-CA60-C036-BB3FC98A947F}"/>
              </a:ext>
            </a:extLst>
          </p:cNvPr>
          <p:cNvSpPr>
            <a:spLocks noGrp="1"/>
          </p:cNvSpPr>
          <p:nvPr>
            <p:ph idx="1"/>
          </p:nvPr>
        </p:nvSpPr>
        <p:spPr/>
        <p:txBody>
          <a:bodyPr/>
          <a:lstStyle/>
          <a:p>
            <a:r>
              <a:rPr lang="en-AU" sz="1400" dirty="0"/>
              <a:t>Strong integrity performance underpins public trust in government. It’s also a critical driver of public sector employee engagement and wellbeing.</a:t>
            </a:r>
          </a:p>
          <a:p>
            <a:r>
              <a:rPr lang="en-AU" sz="1400" dirty="0"/>
              <a:t>To support and promote strong integrity performance, we have refreshed our framework for public sector integrity.</a:t>
            </a:r>
          </a:p>
        </p:txBody>
      </p:sp>
      <p:sp>
        <p:nvSpPr>
          <p:cNvPr id="8" name="Content Placeholder 7">
            <a:extLst>
              <a:ext uri="{FF2B5EF4-FFF2-40B4-BE49-F238E27FC236}">
                <a16:creationId xmlns:a16="http://schemas.microsoft.com/office/drawing/2014/main" id="{A7EBCB03-9B82-5D09-E354-18DC1B45CE53}"/>
              </a:ext>
            </a:extLst>
          </p:cNvPr>
          <p:cNvSpPr>
            <a:spLocks noGrp="1"/>
          </p:cNvSpPr>
          <p:nvPr>
            <p:ph idx="10"/>
          </p:nvPr>
        </p:nvSpPr>
        <p:spPr/>
        <p:txBody>
          <a:bodyPr/>
          <a:lstStyle/>
          <a:p>
            <a:r>
              <a:rPr lang="en-AU" sz="1400" dirty="0"/>
              <a:t>The framework has 3 parts:</a:t>
            </a:r>
          </a:p>
          <a:p>
            <a:pPr marL="342900" indent="-342900">
              <a:buFont typeface="+mj-lt"/>
              <a:buAutoNum type="arabicPeriod"/>
            </a:pPr>
            <a:r>
              <a:rPr lang="en-AU" sz="1400" dirty="0"/>
              <a:t>Outcomes – the benefits achieved when we act with integrity.</a:t>
            </a:r>
          </a:p>
          <a:p>
            <a:pPr marL="342900" indent="-342900">
              <a:buFont typeface="+mj-lt"/>
              <a:buAutoNum type="arabicPeriod"/>
            </a:pPr>
            <a:r>
              <a:rPr lang="en-AU" sz="1400" dirty="0"/>
              <a:t>Domains of integrity – what we need to build and sustain public sector integrity.</a:t>
            </a:r>
          </a:p>
          <a:p>
            <a:pPr marL="342900" indent="-342900">
              <a:buFont typeface="+mj-lt"/>
              <a:buAutoNum type="arabicPeriod"/>
            </a:pPr>
            <a:r>
              <a:rPr lang="en-AU" sz="1400" dirty="0"/>
              <a:t>Foundations – the values and codes that guide our behaviour.</a:t>
            </a:r>
          </a:p>
        </p:txBody>
      </p:sp>
    </p:spTree>
    <p:extLst>
      <p:ext uri="{BB962C8B-B14F-4D97-AF65-F5344CB8AC3E}">
        <p14:creationId xmlns:p14="http://schemas.microsoft.com/office/powerpoint/2010/main" val="73978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4B4A-0B75-4798-A8B3-9A832B1D8D5E}"/>
              </a:ext>
            </a:extLst>
          </p:cNvPr>
          <p:cNvSpPr>
            <a:spLocks noGrp="1"/>
          </p:cNvSpPr>
          <p:nvPr>
            <p:ph type="title"/>
          </p:nvPr>
        </p:nvSpPr>
        <p:spPr/>
        <p:txBody>
          <a:bodyPr/>
          <a:lstStyle/>
          <a:p>
            <a:r>
              <a:rPr lang="en-AU" dirty="0"/>
              <a:t>The use of the framework</a:t>
            </a:r>
          </a:p>
        </p:txBody>
      </p:sp>
      <p:sp>
        <p:nvSpPr>
          <p:cNvPr id="12" name="Text Placeholder 8">
            <a:extLst>
              <a:ext uri="{FF2B5EF4-FFF2-40B4-BE49-F238E27FC236}">
                <a16:creationId xmlns:a16="http://schemas.microsoft.com/office/drawing/2014/main" id="{1F04C8B4-81F3-4C4F-BC70-120D070339DA}"/>
              </a:ext>
            </a:extLst>
          </p:cNvPr>
          <p:cNvSpPr>
            <a:spLocks noGrp="1"/>
          </p:cNvSpPr>
          <p:nvPr>
            <p:ph type="body" idx="1"/>
          </p:nvPr>
        </p:nvSpPr>
        <p:spPr>
          <a:xfrm>
            <a:off x="448125" y="1884066"/>
            <a:ext cx="5491875" cy="828000"/>
          </a:xfrm>
        </p:spPr>
        <p:txBody>
          <a:bodyPr anchor="t"/>
          <a:lstStyle/>
          <a:p>
            <a:r>
              <a:rPr lang="en-AU" sz="1800" dirty="0"/>
              <a:t>Your use of the framework</a:t>
            </a:r>
          </a:p>
        </p:txBody>
      </p:sp>
      <p:sp>
        <p:nvSpPr>
          <p:cNvPr id="3" name="Content Placeholder 2">
            <a:extLst>
              <a:ext uri="{FF2B5EF4-FFF2-40B4-BE49-F238E27FC236}">
                <a16:creationId xmlns:a16="http://schemas.microsoft.com/office/drawing/2014/main" id="{6AFCC7C7-D11E-4EDE-947B-271805802E3E}"/>
              </a:ext>
            </a:extLst>
          </p:cNvPr>
          <p:cNvSpPr>
            <a:spLocks noGrp="1"/>
          </p:cNvSpPr>
          <p:nvPr>
            <p:ph idx="11"/>
          </p:nvPr>
        </p:nvSpPr>
        <p:spPr/>
        <p:txBody>
          <a:bodyPr/>
          <a:lstStyle/>
          <a:p>
            <a:pPr marL="0" indent="0">
              <a:buNone/>
            </a:pPr>
            <a:r>
              <a:rPr lang="en-AU" sz="1400" dirty="0"/>
              <a:t>Under the heading 'Domains of integrity', find links to more information on integrity requirements, policies and resources.</a:t>
            </a:r>
          </a:p>
          <a:p>
            <a:pPr marL="0" indent="0">
              <a:buNone/>
            </a:pPr>
            <a:r>
              <a:rPr lang="en-AU" sz="1400" dirty="0"/>
              <a:t>These links give you the right guidance and support for yourself or your public sector organisation.</a:t>
            </a:r>
          </a:p>
          <a:p>
            <a:pPr marL="0" indent="0">
              <a:buNone/>
            </a:pPr>
            <a:r>
              <a:rPr lang="en-AU" sz="1400" dirty="0"/>
              <a:t>Your organisation doesn't have to use this framework to replace any of its integrity frameworks or strategies. But you can use it to inform your organisation's approach.</a:t>
            </a:r>
          </a:p>
          <a:p>
            <a:pPr marL="0" indent="0">
              <a:buNone/>
            </a:pPr>
            <a:r>
              <a:rPr lang="en-AU" sz="1400" dirty="0"/>
              <a:t>You should implement actions against all 7 domains of integrity to strengthen integrity in your organisation.</a:t>
            </a:r>
          </a:p>
        </p:txBody>
      </p:sp>
      <p:sp>
        <p:nvSpPr>
          <p:cNvPr id="13" name="Text Placeholder 8">
            <a:extLst>
              <a:ext uri="{FF2B5EF4-FFF2-40B4-BE49-F238E27FC236}">
                <a16:creationId xmlns:a16="http://schemas.microsoft.com/office/drawing/2014/main" id="{07A22B1C-1B2B-448D-A247-EBEFA5D7E3D9}"/>
              </a:ext>
            </a:extLst>
          </p:cNvPr>
          <p:cNvSpPr txBox="1">
            <a:spLocks/>
          </p:cNvSpPr>
          <p:nvPr/>
        </p:nvSpPr>
        <p:spPr>
          <a:xfrm>
            <a:off x="6251999" y="1884066"/>
            <a:ext cx="5491875" cy="828000"/>
          </a:xfrm>
          <a:prstGeom prst="rect">
            <a:avLst/>
          </a:prstGeom>
        </p:spPr>
        <p:txBody>
          <a:bodyPr vert="horz" lIns="91440" tIns="45720" rIns="91440" bIns="4572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lang="en-US" sz="2000" b="1" kern="1200" dirty="0">
                <a:solidFill>
                  <a:schemeClr val="tx2"/>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1800" dirty="0"/>
              <a:t>How the Victorian Public Sector Commission </a:t>
            </a:r>
            <a:br>
              <a:rPr lang="en-AU" sz="1800" dirty="0"/>
            </a:br>
            <a:r>
              <a:rPr lang="en-AU" sz="1800" dirty="0"/>
              <a:t>will use the framework</a:t>
            </a:r>
          </a:p>
        </p:txBody>
      </p:sp>
      <p:sp>
        <p:nvSpPr>
          <p:cNvPr id="5" name="Content Placeholder 4">
            <a:extLst>
              <a:ext uri="{FF2B5EF4-FFF2-40B4-BE49-F238E27FC236}">
                <a16:creationId xmlns:a16="http://schemas.microsoft.com/office/drawing/2014/main" id="{1056DCE8-A4E0-4A93-9ABA-8AD53131134C}"/>
              </a:ext>
            </a:extLst>
          </p:cNvPr>
          <p:cNvSpPr>
            <a:spLocks noGrp="1"/>
          </p:cNvSpPr>
          <p:nvPr>
            <p:ph idx="12"/>
          </p:nvPr>
        </p:nvSpPr>
        <p:spPr/>
        <p:txBody>
          <a:bodyPr/>
          <a:lstStyle/>
          <a:p>
            <a:pPr algn="l"/>
            <a:r>
              <a:rPr lang="en-AU" sz="1400" b="0" i="0" dirty="0">
                <a:solidFill>
                  <a:srgbClr val="000000"/>
                </a:solidFill>
                <a:effectLst/>
                <a:latin typeface="VIC" panose="00000500000000000000" pitchFamily="50" charset="0"/>
              </a:rPr>
              <a:t>We’ll use the framework in our work to monitor and report to the heads of public sector bodies on compliance with the:</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2"/>
              </a:rPr>
              <a:t>public sector values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3"/>
              </a:rPr>
              <a:t>codes of conduct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4"/>
              </a:rPr>
              <a:t>employment principles and standards</a:t>
            </a:r>
            <a:endParaRPr lang="en-AU" sz="1400" b="0" i="0" dirty="0">
              <a:solidFill>
                <a:srgbClr val="000000"/>
              </a:solidFill>
              <a:effectLst/>
              <a:latin typeface="VIC" panose="00000500000000000000" pitchFamily="50" charset="0"/>
            </a:endParaRPr>
          </a:p>
        </p:txBody>
      </p:sp>
    </p:spTree>
    <p:extLst>
      <p:ext uri="{BB962C8B-B14F-4D97-AF65-F5344CB8AC3E}">
        <p14:creationId xmlns:p14="http://schemas.microsoft.com/office/powerpoint/2010/main" val="6030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C7BD27-8D60-9001-9DF9-F4776FE24851}"/>
              </a:ext>
            </a:extLst>
          </p:cNvPr>
          <p:cNvSpPr>
            <a:spLocks noGrp="1"/>
          </p:cNvSpPr>
          <p:nvPr>
            <p:ph type="title"/>
          </p:nvPr>
        </p:nvSpPr>
        <p:spPr>
          <a:xfrm>
            <a:off x="448125" y="818166"/>
            <a:ext cx="11304471" cy="930247"/>
          </a:xfrm>
        </p:spPr>
        <p:txBody>
          <a:bodyPr/>
          <a:lstStyle/>
          <a:p>
            <a:r>
              <a:rPr lang="en-AU" dirty="0"/>
              <a:t>The Public sector integrity framework</a:t>
            </a:r>
          </a:p>
        </p:txBody>
      </p:sp>
      <p:sp>
        <p:nvSpPr>
          <p:cNvPr id="83" name="Rectangle 82">
            <a:extLst>
              <a:ext uri="{FF2B5EF4-FFF2-40B4-BE49-F238E27FC236}">
                <a16:creationId xmlns:a16="http://schemas.microsoft.com/office/drawing/2014/main" id="{45104277-8ED4-8989-F9F5-0F4A0A3936F4}"/>
              </a:ext>
              <a:ext uri="{C183D7F6-B498-43B3-948B-1728B52AA6E4}">
                <adec:decorative xmlns:adec="http://schemas.microsoft.com/office/drawing/2017/decorative" val="1"/>
              </a:ext>
            </a:extLst>
          </p:cNvPr>
          <p:cNvSpPr/>
          <p:nvPr/>
        </p:nvSpPr>
        <p:spPr>
          <a:xfrm>
            <a:off x="448596" y="1740932"/>
            <a:ext cx="11304000" cy="1620000"/>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ectangle 104">
            <a:extLst>
              <a:ext uri="{FF2B5EF4-FFF2-40B4-BE49-F238E27FC236}">
                <a16:creationId xmlns:a16="http://schemas.microsoft.com/office/drawing/2014/main" id="{73EFAFCB-AA5A-B194-DEC9-6BE84969B411}"/>
              </a:ext>
              <a:ext uri="{C183D7F6-B498-43B3-948B-1728B52AA6E4}">
                <adec:decorative xmlns:adec="http://schemas.microsoft.com/office/drawing/2017/decorative" val="1"/>
              </a:ext>
            </a:extLst>
          </p:cNvPr>
          <p:cNvSpPr/>
          <p:nvPr/>
        </p:nvSpPr>
        <p:spPr>
          <a:xfrm>
            <a:off x="435148" y="1740932"/>
            <a:ext cx="1512000" cy="16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Text Placeholder 8">
            <a:extLst>
              <a:ext uri="{FF2B5EF4-FFF2-40B4-BE49-F238E27FC236}">
                <a16:creationId xmlns:a16="http://schemas.microsoft.com/office/drawing/2014/main" id="{6A128E15-0C19-F2BF-2C79-FC5246E75355}"/>
              </a:ext>
            </a:extLst>
          </p:cNvPr>
          <p:cNvSpPr txBox="1">
            <a:spLocks/>
          </p:cNvSpPr>
          <p:nvPr/>
        </p:nvSpPr>
        <p:spPr>
          <a:xfrm>
            <a:off x="515366" y="1917663"/>
            <a:ext cx="1440000" cy="828000"/>
          </a:xfrm>
          <a:prstGeom prst="rect">
            <a:avLst/>
          </a:prstGeom>
        </p:spPr>
        <p:txBody>
          <a:bodyPr vert="horz" lIns="54000" tIns="45720" rIns="91440" bIns="45720" rtlCol="0" anchor="t">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b="1" dirty="0">
                <a:solidFill>
                  <a:schemeClr val="bg1"/>
                </a:solidFill>
              </a:rPr>
              <a:t>Outcomes</a:t>
            </a:r>
          </a:p>
        </p:txBody>
      </p:sp>
      <p:pic>
        <p:nvPicPr>
          <p:cNvPr id="17" name="Content Placeholder 16">
            <a:extLst>
              <a:ext uri="{FF2B5EF4-FFF2-40B4-BE49-F238E27FC236}">
                <a16:creationId xmlns:a16="http://schemas.microsoft.com/office/drawing/2014/main" id="{7CFE0D20-2000-B024-B415-C4923143ED01}"/>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391332" y="1917663"/>
            <a:ext cx="646176" cy="652272"/>
          </a:xfrm>
        </p:spPr>
      </p:pic>
      <p:sp>
        <p:nvSpPr>
          <p:cNvPr id="54" name="Content Placeholder 2">
            <a:extLst>
              <a:ext uri="{FF2B5EF4-FFF2-40B4-BE49-F238E27FC236}">
                <a16:creationId xmlns:a16="http://schemas.microsoft.com/office/drawing/2014/main" id="{608E9CC4-12AA-F687-F1EF-15F2A0D80152}"/>
              </a:ext>
            </a:extLst>
          </p:cNvPr>
          <p:cNvSpPr txBox="1">
            <a:spLocks/>
          </p:cNvSpPr>
          <p:nvPr/>
        </p:nvSpPr>
        <p:spPr>
          <a:xfrm>
            <a:off x="1814420" y="2633132"/>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Increased public trust </a:t>
            </a:r>
            <a:br>
              <a:rPr lang="en-AU" sz="1000" i="0" dirty="0">
                <a:solidFill>
                  <a:srgbClr val="000000"/>
                </a:solidFill>
                <a:effectLst/>
                <a:latin typeface="VIC" panose="00000500000000000000" pitchFamily="50" charset="0"/>
              </a:rPr>
            </a:br>
            <a:r>
              <a:rPr lang="en-AU" sz="1000" i="0" dirty="0">
                <a:solidFill>
                  <a:srgbClr val="000000"/>
                </a:solidFill>
                <a:effectLst/>
                <a:latin typeface="VIC" panose="00000500000000000000" pitchFamily="50" charset="0"/>
              </a:rPr>
              <a:t>in government</a:t>
            </a:r>
          </a:p>
        </p:txBody>
      </p:sp>
      <p:pic>
        <p:nvPicPr>
          <p:cNvPr id="19" name="Picture 18">
            <a:extLst>
              <a:ext uri="{FF2B5EF4-FFF2-40B4-BE49-F238E27FC236}">
                <a16:creationId xmlns:a16="http://schemas.microsoft.com/office/drawing/2014/main" id="{AE174986-1393-AF72-EC76-CED15F2173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87791" y="1920711"/>
            <a:ext cx="701040" cy="652272"/>
          </a:xfrm>
          <a:prstGeom prst="rect">
            <a:avLst/>
          </a:prstGeom>
        </p:spPr>
      </p:pic>
      <p:sp>
        <p:nvSpPr>
          <p:cNvPr id="55" name="Content Placeholder 2">
            <a:extLst>
              <a:ext uri="{FF2B5EF4-FFF2-40B4-BE49-F238E27FC236}">
                <a16:creationId xmlns:a16="http://schemas.microsoft.com/office/drawing/2014/main" id="{E269100A-57D4-C76C-D215-02D616641C17}"/>
              </a:ext>
            </a:extLst>
          </p:cNvPr>
          <p:cNvSpPr txBox="1">
            <a:spLocks/>
          </p:cNvSpPr>
          <p:nvPr/>
        </p:nvSpPr>
        <p:spPr>
          <a:xfrm>
            <a:off x="3838311" y="2640215"/>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Transparent public sector decision-making</a:t>
            </a:r>
          </a:p>
        </p:txBody>
      </p:sp>
      <p:pic>
        <p:nvPicPr>
          <p:cNvPr id="21" name="Picture 20">
            <a:extLst>
              <a:ext uri="{FF2B5EF4-FFF2-40B4-BE49-F238E27FC236}">
                <a16:creationId xmlns:a16="http://schemas.microsoft.com/office/drawing/2014/main" id="{C0EC3206-889B-EABE-7C2A-53F283E5CE3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6066" y="1920711"/>
            <a:ext cx="652272" cy="652272"/>
          </a:xfrm>
          <a:prstGeom prst="rect">
            <a:avLst/>
          </a:prstGeom>
        </p:spPr>
      </p:pic>
      <p:sp>
        <p:nvSpPr>
          <p:cNvPr id="56" name="Content Placeholder 2">
            <a:extLst>
              <a:ext uri="{FF2B5EF4-FFF2-40B4-BE49-F238E27FC236}">
                <a16:creationId xmlns:a16="http://schemas.microsoft.com/office/drawing/2014/main" id="{74B4391E-2573-CD50-F10A-DCF5954CED46}"/>
              </a:ext>
            </a:extLst>
          </p:cNvPr>
          <p:cNvSpPr txBox="1">
            <a:spLocks/>
          </p:cNvSpPr>
          <p:nvPr/>
        </p:nvSpPr>
        <p:spPr>
          <a:xfrm>
            <a:off x="5862202" y="2640215"/>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Increased effectiveness and efficient use of </a:t>
            </a:r>
            <a:br>
              <a:rPr lang="en-AU" sz="1000" i="0" dirty="0">
                <a:solidFill>
                  <a:srgbClr val="000000"/>
                </a:solidFill>
                <a:effectLst/>
                <a:latin typeface="VIC" panose="00000500000000000000" pitchFamily="50" charset="0"/>
              </a:rPr>
            </a:br>
            <a:r>
              <a:rPr lang="en-AU" sz="1000" i="0" dirty="0">
                <a:solidFill>
                  <a:srgbClr val="000000"/>
                </a:solidFill>
                <a:effectLst/>
                <a:latin typeface="VIC" panose="00000500000000000000" pitchFamily="50" charset="0"/>
              </a:rPr>
              <a:t>public resources</a:t>
            </a:r>
          </a:p>
        </p:txBody>
      </p:sp>
      <p:pic>
        <p:nvPicPr>
          <p:cNvPr id="23" name="Picture 22">
            <a:extLst>
              <a:ext uri="{FF2B5EF4-FFF2-40B4-BE49-F238E27FC236}">
                <a16:creationId xmlns:a16="http://schemas.microsoft.com/office/drawing/2014/main" id="{17BC8C18-71DE-DC54-EBD5-2A617CF184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66053" y="1923759"/>
            <a:ext cx="640080" cy="640080"/>
          </a:xfrm>
          <a:prstGeom prst="rect">
            <a:avLst/>
          </a:prstGeom>
        </p:spPr>
      </p:pic>
      <p:sp>
        <p:nvSpPr>
          <p:cNvPr id="57" name="Content Placeholder 2">
            <a:extLst>
              <a:ext uri="{FF2B5EF4-FFF2-40B4-BE49-F238E27FC236}">
                <a16:creationId xmlns:a16="http://schemas.microsoft.com/office/drawing/2014/main" id="{60971412-716B-C163-82D4-CF33C40AF8D0}"/>
              </a:ext>
            </a:extLst>
          </p:cNvPr>
          <p:cNvSpPr txBox="1">
            <a:spLocks/>
          </p:cNvSpPr>
          <p:nvPr/>
        </p:nvSpPr>
        <p:spPr>
          <a:xfrm>
            <a:off x="7886093" y="2637167"/>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Prevention of integrity risks before they arise</a:t>
            </a:r>
          </a:p>
        </p:txBody>
      </p:sp>
      <p:pic>
        <p:nvPicPr>
          <p:cNvPr id="25" name="Picture 24">
            <a:extLst>
              <a:ext uri="{FF2B5EF4-FFF2-40B4-BE49-F238E27FC236}">
                <a16:creationId xmlns:a16="http://schemas.microsoft.com/office/drawing/2014/main" id="{C8E956CC-077B-F613-C270-1664E19B610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401552" y="1923759"/>
            <a:ext cx="816864" cy="640080"/>
          </a:xfrm>
          <a:prstGeom prst="rect">
            <a:avLst/>
          </a:prstGeom>
        </p:spPr>
      </p:pic>
      <p:sp>
        <p:nvSpPr>
          <p:cNvPr id="58" name="Content Placeholder 2">
            <a:extLst>
              <a:ext uri="{FF2B5EF4-FFF2-40B4-BE49-F238E27FC236}">
                <a16:creationId xmlns:a16="http://schemas.microsoft.com/office/drawing/2014/main" id="{D5BBAA92-3156-8894-A5FC-3613B5AEBB58}"/>
              </a:ext>
            </a:extLst>
          </p:cNvPr>
          <p:cNvSpPr txBox="1">
            <a:spLocks/>
          </p:cNvSpPr>
          <p:nvPr/>
        </p:nvSpPr>
        <p:spPr>
          <a:xfrm>
            <a:off x="9909984" y="2637167"/>
            <a:ext cx="180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i="0" dirty="0">
                <a:solidFill>
                  <a:srgbClr val="000000"/>
                </a:solidFill>
                <a:effectLst/>
                <a:latin typeface="VIC" panose="00000500000000000000" pitchFamily="50" charset="0"/>
              </a:rPr>
              <a:t>Reduced cost to government associated with integrity breaches</a:t>
            </a:r>
          </a:p>
        </p:txBody>
      </p:sp>
      <p:pic>
        <p:nvPicPr>
          <p:cNvPr id="111" name="Graphic 110" descr="by building">
            <a:extLst>
              <a:ext uri="{FF2B5EF4-FFF2-40B4-BE49-F238E27FC236}">
                <a16:creationId xmlns:a16="http://schemas.microsoft.com/office/drawing/2014/main" id="{2B323474-C2F3-258C-B70B-E54EE3B9027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5148" y="2672033"/>
            <a:ext cx="720000" cy="720000"/>
          </a:xfrm>
          <a:prstGeom prst="rect">
            <a:avLst/>
          </a:prstGeom>
        </p:spPr>
      </p:pic>
      <p:sp>
        <p:nvSpPr>
          <p:cNvPr id="84" name="Rectangle 83">
            <a:extLst>
              <a:ext uri="{FF2B5EF4-FFF2-40B4-BE49-F238E27FC236}">
                <a16:creationId xmlns:a16="http://schemas.microsoft.com/office/drawing/2014/main" id="{209434BC-5F43-904C-2795-7DF6DA6247F2}"/>
              </a:ext>
              <a:ext uri="{C183D7F6-B498-43B3-948B-1728B52AA6E4}">
                <adec:decorative xmlns:adec="http://schemas.microsoft.com/office/drawing/2017/decorative" val="1"/>
              </a:ext>
            </a:extLst>
          </p:cNvPr>
          <p:cNvSpPr/>
          <p:nvPr/>
        </p:nvSpPr>
        <p:spPr>
          <a:xfrm>
            <a:off x="448596" y="3463236"/>
            <a:ext cx="11304000" cy="1620000"/>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18B02517-93D0-9AD1-637F-7C75AB0AEB60}"/>
              </a:ext>
              <a:ext uri="{C183D7F6-B498-43B3-948B-1728B52AA6E4}">
                <adec:decorative xmlns:adec="http://schemas.microsoft.com/office/drawing/2017/decorative" val="1"/>
              </a:ext>
            </a:extLst>
          </p:cNvPr>
          <p:cNvSpPr/>
          <p:nvPr/>
        </p:nvSpPr>
        <p:spPr>
          <a:xfrm>
            <a:off x="435148" y="3445236"/>
            <a:ext cx="1512000"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Text Placeholder 8">
            <a:extLst>
              <a:ext uri="{FF2B5EF4-FFF2-40B4-BE49-F238E27FC236}">
                <a16:creationId xmlns:a16="http://schemas.microsoft.com/office/drawing/2014/main" id="{7BD1C13C-E71F-161C-6511-F9DFAE0C2516}"/>
              </a:ext>
            </a:extLst>
          </p:cNvPr>
          <p:cNvSpPr txBox="1">
            <a:spLocks/>
          </p:cNvSpPr>
          <p:nvPr/>
        </p:nvSpPr>
        <p:spPr>
          <a:xfrm>
            <a:off x="515366" y="3614502"/>
            <a:ext cx="1440000" cy="828000"/>
          </a:xfrm>
          <a:prstGeom prst="rect">
            <a:avLst/>
          </a:prstGeom>
        </p:spPr>
        <p:txBody>
          <a:bodyPr vert="horz" lIns="54000" tIns="45720" rIns="91440" bIns="45720" rtlCol="0" anchor="t">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b="1" dirty="0">
                <a:solidFill>
                  <a:schemeClr val="bg1"/>
                </a:solidFill>
              </a:rPr>
              <a:t>Domains of integrity</a:t>
            </a:r>
          </a:p>
        </p:txBody>
      </p:sp>
      <p:pic>
        <p:nvPicPr>
          <p:cNvPr id="27" name="Picture 26">
            <a:extLst>
              <a:ext uri="{FF2B5EF4-FFF2-40B4-BE49-F238E27FC236}">
                <a16:creationId xmlns:a16="http://schemas.microsoft.com/office/drawing/2014/main" id="{419FC80B-B998-2500-47E2-CA50CCD04DC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42564" y="3632345"/>
            <a:ext cx="743712" cy="646176"/>
          </a:xfrm>
          <a:prstGeom prst="rect">
            <a:avLst/>
          </a:prstGeom>
        </p:spPr>
      </p:pic>
      <p:sp>
        <p:nvSpPr>
          <p:cNvPr id="60" name="Content Placeholder 2">
            <a:extLst>
              <a:ext uri="{FF2B5EF4-FFF2-40B4-BE49-F238E27FC236}">
                <a16:creationId xmlns:a16="http://schemas.microsoft.com/office/drawing/2014/main" id="{AA6BEA80-3BB7-0BD5-2824-74430DF71051}"/>
              </a:ext>
            </a:extLst>
          </p:cNvPr>
          <p:cNvSpPr txBox="1">
            <a:spLocks/>
          </p:cNvSpPr>
          <p:nvPr/>
        </p:nvSpPr>
        <p:spPr>
          <a:xfrm>
            <a:off x="2084420"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Leadership</a:t>
            </a:r>
          </a:p>
        </p:txBody>
      </p:sp>
      <p:pic>
        <p:nvPicPr>
          <p:cNvPr id="29" name="Picture 28">
            <a:extLst>
              <a:ext uri="{FF2B5EF4-FFF2-40B4-BE49-F238E27FC236}">
                <a16:creationId xmlns:a16="http://schemas.microsoft.com/office/drawing/2014/main" id="{37D64619-F14C-5FFA-AA16-B68C13F92AA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685729" y="3632345"/>
            <a:ext cx="755904" cy="646176"/>
          </a:xfrm>
          <a:prstGeom prst="rect">
            <a:avLst/>
          </a:prstGeom>
        </p:spPr>
      </p:pic>
      <p:sp>
        <p:nvSpPr>
          <p:cNvPr id="59" name="Content Placeholder 2">
            <a:extLst>
              <a:ext uri="{FF2B5EF4-FFF2-40B4-BE49-F238E27FC236}">
                <a16:creationId xmlns:a16="http://schemas.microsoft.com/office/drawing/2014/main" id="{604BA608-43F1-3A93-4207-748CB423D6FC}"/>
              </a:ext>
            </a:extLst>
          </p:cNvPr>
          <p:cNvSpPr txBox="1">
            <a:spLocks/>
          </p:cNvSpPr>
          <p:nvPr/>
        </p:nvSpPr>
        <p:spPr>
          <a:xfrm>
            <a:off x="3433681"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Culture</a:t>
            </a:r>
          </a:p>
        </p:txBody>
      </p:sp>
      <p:pic>
        <p:nvPicPr>
          <p:cNvPr id="31" name="Picture 30">
            <a:extLst>
              <a:ext uri="{FF2B5EF4-FFF2-40B4-BE49-F238E27FC236}">
                <a16:creationId xmlns:a16="http://schemas.microsoft.com/office/drawing/2014/main" id="{48C72B47-E1D3-AF04-8A46-11E3E6439F6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111190" y="3632345"/>
            <a:ext cx="603504" cy="646176"/>
          </a:xfrm>
          <a:prstGeom prst="rect">
            <a:avLst/>
          </a:prstGeom>
        </p:spPr>
      </p:pic>
      <p:sp>
        <p:nvSpPr>
          <p:cNvPr id="61" name="Content Placeholder 2">
            <a:extLst>
              <a:ext uri="{FF2B5EF4-FFF2-40B4-BE49-F238E27FC236}">
                <a16:creationId xmlns:a16="http://schemas.microsoft.com/office/drawing/2014/main" id="{A80114F6-E408-35FF-76AF-299A8E33A125}"/>
              </a:ext>
            </a:extLst>
          </p:cNvPr>
          <p:cNvSpPr txBox="1">
            <a:spLocks/>
          </p:cNvSpPr>
          <p:nvPr/>
        </p:nvSpPr>
        <p:spPr>
          <a:xfrm>
            <a:off x="4782942"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Capability</a:t>
            </a:r>
          </a:p>
        </p:txBody>
      </p:sp>
      <p:pic>
        <p:nvPicPr>
          <p:cNvPr id="33" name="Picture 32">
            <a:extLst>
              <a:ext uri="{FF2B5EF4-FFF2-40B4-BE49-F238E27FC236}">
                <a16:creationId xmlns:a16="http://schemas.microsoft.com/office/drawing/2014/main" id="{1955E123-7AEC-E376-1F1A-C8BA36A1725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414731" y="3632345"/>
            <a:ext cx="694944" cy="646176"/>
          </a:xfrm>
          <a:prstGeom prst="rect">
            <a:avLst/>
          </a:prstGeom>
        </p:spPr>
      </p:pic>
      <p:sp>
        <p:nvSpPr>
          <p:cNvPr id="62" name="Content Placeholder 2">
            <a:extLst>
              <a:ext uri="{FF2B5EF4-FFF2-40B4-BE49-F238E27FC236}">
                <a16:creationId xmlns:a16="http://schemas.microsoft.com/office/drawing/2014/main" id="{C19A8CD1-B54F-83B9-1263-E98DAC3DA78F}"/>
              </a:ext>
            </a:extLst>
          </p:cNvPr>
          <p:cNvSpPr txBox="1">
            <a:spLocks/>
          </p:cNvSpPr>
          <p:nvPr/>
        </p:nvSpPr>
        <p:spPr>
          <a:xfrm>
            <a:off x="6132203"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Policies, processes and frameworks</a:t>
            </a:r>
          </a:p>
        </p:txBody>
      </p:sp>
      <p:pic>
        <p:nvPicPr>
          <p:cNvPr id="35" name="Picture 34">
            <a:extLst>
              <a:ext uri="{FF2B5EF4-FFF2-40B4-BE49-F238E27FC236}">
                <a16:creationId xmlns:a16="http://schemas.microsoft.com/office/drawing/2014/main" id="{5C7A928F-EFDE-EEAA-75A8-71AD4455DE15}"/>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788376" y="3632345"/>
            <a:ext cx="646176" cy="646176"/>
          </a:xfrm>
          <a:prstGeom prst="rect">
            <a:avLst/>
          </a:prstGeom>
        </p:spPr>
      </p:pic>
      <p:sp>
        <p:nvSpPr>
          <p:cNvPr id="63" name="Content Placeholder 2">
            <a:extLst>
              <a:ext uri="{FF2B5EF4-FFF2-40B4-BE49-F238E27FC236}">
                <a16:creationId xmlns:a16="http://schemas.microsoft.com/office/drawing/2014/main" id="{7008ECF2-1760-5373-0BB8-ACA411C1D017}"/>
              </a:ext>
            </a:extLst>
          </p:cNvPr>
          <p:cNvSpPr txBox="1">
            <a:spLocks/>
          </p:cNvSpPr>
          <p:nvPr/>
        </p:nvSpPr>
        <p:spPr>
          <a:xfrm>
            <a:off x="7481464" y="438326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Governance and accountability</a:t>
            </a:r>
          </a:p>
        </p:txBody>
      </p:sp>
      <p:pic>
        <p:nvPicPr>
          <p:cNvPr id="37" name="Picture 36">
            <a:extLst>
              <a:ext uri="{FF2B5EF4-FFF2-40B4-BE49-F238E27FC236}">
                <a16:creationId xmlns:a16="http://schemas.microsoft.com/office/drawing/2014/main" id="{3E8D22A7-3321-5A66-3AE6-13F107B006F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9171165" y="3617105"/>
            <a:ext cx="579120" cy="707136"/>
          </a:xfrm>
          <a:prstGeom prst="rect">
            <a:avLst/>
          </a:prstGeom>
        </p:spPr>
      </p:pic>
      <p:sp>
        <p:nvSpPr>
          <p:cNvPr id="64" name="Content Placeholder 2">
            <a:extLst>
              <a:ext uri="{FF2B5EF4-FFF2-40B4-BE49-F238E27FC236}">
                <a16:creationId xmlns:a16="http://schemas.microsoft.com/office/drawing/2014/main" id="{BC86D94A-ABE5-276D-07D5-BEBF048981D3}"/>
              </a:ext>
            </a:extLst>
          </p:cNvPr>
          <p:cNvSpPr txBox="1">
            <a:spLocks/>
          </p:cNvSpPr>
          <p:nvPr/>
        </p:nvSpPr>
        <p:spPr>
          <a:xfrm>
            <a:off x="8830725" y="4398502"/>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Prevention of fraud, corruption and misconduct</a:t>
            </a:r>
          </a:p>
        </p:txBody>
      </p:sp>
      <p:pic>
        <p:nvPicPr>
          <p:cNvPr id="39" name="Picture 38">
            <a:extLst>
              <a:ext uri="{FF2B5EF4-FFF2-40B4-BE49-F238E27FC236}">
                <a16:creationId xmlns:a16="http://schemas.microsoft.com/office/drawing/2014/main" id="{B6C96F99-756C-5C16-C127-CDCE59777885}"/>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0410696" y="3633869"/>
            <a:ext cx="798576" cy="640080"/>
          </a:xfrm>
          <a:prstGeom prst="rect">
            <a:avLst/>
          </a:prstGeom>
        </p:spPr>
      </p:pic>
      <p:sp>
        <p:nvSpPr>
          <p:cNvPr id="77" name="Content Placeholder 2">
            <a:extLst>
              <a:ext uri="{FF2B5EF4-FFF2-40B4-BE49-F238E27FC236}">
                <a16:creationId xmlns:a16="http://schemas.microsoft.com/office/drawing/2014/main" id="{12C560F0-2322-FBC8-AA68-36388A3A8338}"/>
              </a:ext>
            </a:extLst>
          </p:cNvPr>
          <p:cNvSpPr txBox="1">
            <a:spLocks/>
          </p:cNvSpPr>
          <p:nvPr/>
        </p:nvSpPr>
        <p:spPr>
          <a:xfrm>
            <a:off x="10179984" y="4381738"/>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Risk management</a:t>
            </a:r>
          </a:p>
        </p:txBody>
      </p:sp>
      <p:pic>
        <p:nvPicPr>
          <p:cNvPr id="112" name="Graphic 111" descr="supported by">
            <a:extLst>
              <a:ext uri="{FF2B5EF4-FFF2-40B4-BE49-F238E27FC236}">
                <a16:creationId xmlns:a16="http://schemas.microsoft.com/office/drawing/2014/main" id="{B5E29F42-FB0E-3A4E-2827-D2C60325D79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5148" y="4384681"/>
            <a:ext cx="720000" cy="720000"/>
          </a:xfrm>
          <a:prstGeom prst="rect">
            <a:avLst/>
          </a:prstGeom>
        </p:spPr>
      </p:pic>
      <p:sp>
        <p:nvSpPr>
          <p:cNvPr id="85" name="Rectangle 84">
            <a:extLst>
              <a:ext uri="{FF2B5EF4-FFF2-40B4-BE49-F238E27FC236}">
                <a16:creationId xmlns:a16="http://schemas.microsoft.com/office/drawing/2014/main" id="{8AE05CF4-3C15-91B7-1BA4-808E73D2726D}"/>
              </a:ext>
              <a:ext uri="{C183D7F6-B498-43B3-948B-1728B52AA6E4}">
                <adec:decorative xmlns:adec="http://schemas.microsoft.com/office/drawing/2017/decorative" val="1"/>
              </a:ext>
            </a:extLst>
          </p:cNvPr>
          <p:cNvSpPr/>
          <p:nvPr/>
        </p:nvSpPr>
        <p:spPr>
          <a:xfrm>
            <a:off x="448596" y="5229834"/>
            <a:ext cx="11304000" cy="1368000"/>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4CF46405-F19E-897E-88AE-70E0D6BEBF1C}"/>
              </a:ext>
              <a:ext uri="{C183D7F6-B498-43B3-948B-1728B52AA6E4}">
                <adec:decorative xmlns:adec="http://schemas.microsoft.com/office/drawing/2017/decorative" val="1"/>
              </a:ext>
            </a:extLst>
          </p:cNvPr>
          <p:cNvSpPr/>
          <p:nvPr/>
        </p:nvSpPr>
        <p:spPr>
          <a:xfrm>
            <a:off x="435148" y="5211834"/>
            <a:ext cx="1512000" cy="14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Text Placeholder 8">
            <a:extLst>
              <a:ext uri="{FF2B5EF4-FFF2-40B4-BE49-F238E27FC236}">
                <a16:creationId xmlns:a16="http://schemas.microsoft.com/office/drawing/2014/main" id="{534290FC-B5D3-A712-A4CE-ABCBC0F42311}"/>
              </a:ext>
            </a:extLst>
          </p:cNvPr>
          <p:cNvSpPr txBox="1">
            <a:spLocks/>
          </p:cNvSpPr>
          <p:nvPr/>
        </p:nvSpPr>
        <p:spPr>
          <a:xfrm>
            <a:off x="515366" y="5329577"/>
            <a:ext cx="1440000" cy="828000"/>
          </a:xfrm>
          <a:prstGeom prst="rect">
            <a:avLst/>
          </a:prstGeom>
        </p:spPr>
        <p:txBody>
          <a:bodyPr vert="horz" lIns="54000" tIns="45720" rIns="91440" bIns="45720" rtlCol="0" anchor="t">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b="1" dirty="0"/>
              <a:t>Foundations</a:t>
            </a:r>
          </a:p>
        </p:txBody>
      </p:sp>
      <p:pic>
        <p:nvPicPr>
          <p:cNvPr id="41" name="Picture 40">
            <a:extLst>
              <a:ext uri="{FF2B5EF4-FFF2-40B4-BE49-F238E27FC236}">
                <a16:creationId xmlns:a16="http://schemas.microsoft.com/office/drawing/2014/main" id="{4D905ED1-3436-5FB7-C227-6F092B5EE14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382188" y="5423537"/>
            <a:ext cx="664464" cy="640080"/>
          </a:xfrm>
          <a:prstGeom prst="rect">
            <a:avLst/>
          </a:prstGeom>
        </p:spPr>
      </p:pic>
      <p:sp>
        <p:nvSpPr>
          <p:cNvPr id="71" name="Content Placeholder 2">
            <a:extLst>
              <a:ext uri="{FF2B5EF4-FFF2-40B4-BE49-F238E27FC236}">
                <a16:creationId xmlns:a16="http://schemas.microsoft.com/office/drawing/2014/main" id="{3CE67DDC-87A4-D4BA-ECAA-63C583510683}"/>
              </a:ext>
            </a:extLst>
          </p:cNvPr>
          <p:cNvSpPr txBox="1">
            <a:spLocks/>
          </p:cNvSpPr>
          <p:nvPr/>
        </p:nvSpPr>
        <p:spPr>
          <a:xfrm>
            <a:off x="2084420" y="6133905"/>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Responsiveness</a:t>
            </a:r>
          </a:p>
        </p:txBody>
      </p:sp>
      <p:pic>
        <p:nvPicPr>
          <p:cNvPr id="43" name="Picture 42">
            <a:extLst>
              <a:ext uri="{FF2B5EF4-FFF2-40B4-BE49-F238E27FC236}">
                <a16:creationId xmlns:a16="http://schemas.microsoft.com/office/drawing/2014/main" id="{C537B637-89A2-2202-0C51-003DAD992E5B}"/>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3746689" y="5427410"/>
            <a:ext cx="633984" cy="640080"/>
          </a:xfrm>
          <a:prstGeom prst="rect">
            <a:avLst/>
          </a:prstGeom>
        </p:spPr>
      </p:pic>
      <p:sp>
        <p:nvSpPr>
          <p:cNvPr id="72" name="Content Placeholder 2">
            <a:extLst>
              <a:ext uri="{FF2B5EF4-FFF2-40B4-BE49-F238E27FC236}">
                <a16:creationId xmlns:a16="http://schemas.microsoft.com/office/drawing/2014/main" id="{D1F1E014-4DB8-95F5-6CB9-F9C4615FC125}"/>
              </a:ext>
            </a:extLst>
          </p:cNvPr>
          <p:cNvSpPr txBox="1">
            <a:spLocks/>
          </p:cNvSpPr>
          <p:nvPr/>
        </p:nvSpPr>
        <p:spPr>
          <a:xfrm>
            <a:off x="3433681" y="6130031"/>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Integrity</a:t>
            </a:r>
          </a:p>
        </p:txBody>
      </p:sp>
      <p:pic>
        <p:nvPicPr>
          <p:cNvPr id="45" name="Picture 44">
            <a:extLst>
              <a:ext uri="{FF2B5EF4-FFF2-40B4-BE49-F238E27FC236}">
                <a16:creationId xmlns:a16="http://schemas.microsoft.com/office/drawing/2014/main" id="{61D47ABF-B1C9-D726-604B-EEAEB97AE97C}"/>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5089854" y="5423537"/>
            <a:ext cx="646176" cy="640080"/>
          </a:xfrm>
          <a:prstGeom prst="rect">
            <a:avLst/>
          </a:prstGeom>
        </p:spPr>
      </p:pic>
      <p:sp>
        <p:nvSpPr>
          <p:cNvPr id="73" name="Content Placeholder 2">
            <a:extLst>
              <a:ext uri="{FF2B5EF4-FFF2-40B4-BE49-F238E27FC236}">
                <a16:creationId xmlns:a16="http://schemas.microsoft.com/office/drawing/2014/main" id="{5BCF2635-E8BC-6663-D5D0-60C650A00297}"/>
              </a:ext>
            </a:extLst>
          </p:cNvPr>
          <p:cNvSpPr txBox="1">
            <a:spLocks/>
          </p:cNvSpPr>
          <p:nvPr/>
        </p:nvSpPr>
        <p:spPr>
          <a:xfrm>
            <a:off x="4782942" y="6133905"/>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Impartiality</a:t>
            </a:r>
          </a:p>
        </p:txBody>
      </p:sp>
      <p:pic>
        <p:nvPicPr>
          <p:cNvPr id="47" name="Picture 46">
            <a:extLst>
              <a:ext uri="{FF2B5EF4-FFF2-40B4-BE49-F238E27FC236}">
                <a16:creationId xmlns:a16="http://schemas.microsoft.com/office/drawing/2014/main" id="{F46E6A6B-7E56-999D-D7FD-E358EEDD9EEB}"/>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6475691" y="5423537"/>
            <a:ext cx="573024" cy="640080"/>
          </a:xfrm>
          <a:prstGeom prst="rect">
            <a:avLst/>
          </a:prstGeom>
        </p:spPr>
      </p:pic>
      <p:sp>
        <p:nvSpPr>
          <p:cNvPr id="74" name="Content Placeholder 2">
            <a:extLst>
              <a:ext uri="{FF2B5EF4-FFF2-40B4-BE49-F238E27FC236}">
                <a16:creationId xmlns:a16="http://schemas.microsoft.com/office/drawing/2014/main" id="{D3630EE2-F6C9-1B22-C9AD-E1B25D01716B}"/>
              </a:ext>
            </a:extLst>
          </p:cNvPr>
          <p:cNvSpPr txBox="1">
            <a:spLocks/>
          </p:cNvSpPr>
          <p:nvPr/>
        </p:nvSpPr>
        <p:spPr>
          <a:xfrm>
            <a:off x="6132203" y="6133905"/>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Accountability</a:t>
            </a:r>
          </a:p>
        </p:txBody>
      </p:sp>
      <p:pic>
        <p:nvPicPr>
          <p:cNvPr id="49" name="Picture 48">
            <a:extLst>
              <a:ext uri="{FF2B5EF4-FFF2-40B4-BE49-F238E27FC236}">
                <a16:creationId xmlns:a16="http://schemas.microsoft.com/office/drawing/2014/main" id="{5774ECC0-37E8-1979-786C-442785D3B7C2}"/>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7739608" y="5423537"/>
            <a:ext cx="743712" cy="640080"/>
          </a:xfrm>
          <a:prstGeom prst="rect">
            <a:avLst/>
          </a:prstGeom>
        </p:spPr>
      </p:pic>
      <p:sp>
        <p:nvSpPr>
          <p:cNvPr id="75" name="Content Placeholder 2">
            <a:extLst>
              <a:ext uri="{FF2B5EF4-FFF2-40B4-BE49-F238E27FC236}">
                <a16:creationId xmlns:a16="http://schemas.microsoft.com/office/drawing/2014/main" id="{1B540CD6-57F1-75DA-6437-3AC9472213E9}"/>
              </a:ext>
            </a:extLst>
          </p:cNvPr>
          <p:cNvSpPr txBox="1">
            <a:spLocks/>
          </p:cNvSpPr>
          <p:nvPr/>
        </p:nvSpPr>
        <p:spPr>
          <a:xfrm>
            <a:off x="7481464" y="6133905"/>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Respect</a:t>
            </a:r>
          </a:p>
        </p:txBody>
      </p:sp>
      <p:pic>
        <p:nvPicPr>
          <p:cNvPr id="51" name="Picture 50">
            <a:extLst>
              <a:ext uri="{FF2B5EF4-FFF2-40B4-BE49-F238E27FC236}">
                <a16:creationId xmlns:a16="http://schemas.microsoft.com/office/drawing/2014/main" id="{FEDCC6FB-95A5-4F7D-AE46-72C41E730290}"/>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9110205" y="5463161"/>
            <a:ext cx="701040" cy="481584"/>
          </a:xfrm>
          <a:prstGeom prst="rect">
            <a:avLst/>
          </a:prstGeom>
        </p:spPr>
      </p:pic>
      <p:sp>
        <p:nvSpPr>
          <p:cNvPr id="76" name="Content Placeholder 2">
            <a:extLst>
              <a:ext uri="{FF2B5EF4-FFF2-40B4-BE49-F238E27FC236}">
                <a16:creationId xmlns:a16="http://schemas.microsoft.com/office/drawing/2014/main" id="{917E4E9F-2241-9614-CC3D-45819C54D5D1}"/>
              </a:ext>
            </a:extLst>
          </p:cNvPr>
          <p:cNvSpPr txBox="1">
            <a:spLocks/>
          </p:cNvSpPr>
          <p:nvPr/>
        </p:nvSpPr>
        <p:spPr>
          <a:xfrm>
            <a:off x="8830725" y="6094281"/>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Leadership</a:t>
            </a:r>
          </a:p>
        </p:txBody>
      </p:sp>
      <p:pic>
        <p:nvPicPr>
          <p:cNvPr id="53" name="Picture 52">
            <a:extLst>
              <a:ext uri="{FF2B5EF4-FFF2-40B4-BE49-F238E27FC236}">
                <a16:creationId xmlns:a16="http://schemas.microsoft.com/office/drawing/2014/main" id="{4A47DF49-A2B8-264B-4235-0E7285E278E9}"/>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0441176" y="5423537"/>
            <a:ext cx="737616" cy="640080"/>
          </a:xfrm>
          <a:prstGeom prst="rect">
            <a:avLst/>
          </a:prstGeom>
        </p:spPr>
      </p:pic>
      <p:sp>
        <p:nvSpPr>
          <p:cNvPr id="78" name="Content Placeholder 2">
            <a:extLst>
              <a:ext uri="{FF2B5EF4-FFF2-40B4-BE49-F238E27FC236}">
                <a16:creationId xmlns:a16="http://schemas.microsoft.com/office/drawing/2014/main" id="{E8FE528B-3938-807C-0832-E22754AD95F3}"/>
              </a:ext>
            </a:extLst>
          </p:cNvPr>
          <p:cNvSpPr txBox="1">
            <a:spLocks/>
          </p:cNvSpPr>
          <p:nvPr/>
        </p:nvSpPr>
        <p:spPr>
          <a:xfrm>
            <a:off x="10179984" y="6133905"/>
            <a:ext cx="1260000" cy="535075"/>
          </a:xfrm>
          <a:prstGeom prst="rect">
            <a:avLst/>
          </a:prstGeom>
        </p:spPr>
        <p:txBody>
          <a:bodyPr/>
          <a:lst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b="0" i="0" dirty="0">
                <a:solidFill>
                  <a:srgbClr val="000000"/>
                </a:solidFill>
                <a:effectLst/>
                <a:latin typeface="VIC" panose="00000500000000000000" pitchFamily="50" charset="0"/>
              </a:rPr>
              <a:t>Human rights</a:t>
            </a:r>
          </a:p>
        </p:txBody>
      </p:sp>
    </p:spTree>
    <p:extLst>
      <p:ext uri="{BB962C8B-B14F-4D97-AF65-F5344CB8AC3E}">
        <p14:creationId xmlns:p14="http://schemas.microsoft.com/office/powerpoint/2010/main" val="351325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a:xfrm>
            <a:off x="448125" y="818166"/>
            <a:ext cx="11295749" cy="930247"/>
          </a:xfrm>
        </p:spPr>
        <p:txBody>
          <a:bodyPr/>
          <a:lstStyle/>
          <a:p>
            <a:r>
              <a:rPr lang="en-AU" dirty="0"/>
              <a:t>1. Outcomes</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marL="285750" indent="-285750">
              <a:buFont typeface="Arial" panose="020B0604020202020204" pitchFamily="34" charset="0"/>
              <a:buChar char="•"/>
            </a:pPr>
            <a:r>
              <a:rPr lang="en-AU" sz="1400" dirty="0"/>
              <a:t>Increased public trust in government</a:t>
            </a:r>
          </a:p>
          <a:p>
            <a:pPr marL="285750" indent="-285750">
              <a:buFont typeface="Arial" panose="020B0604020202020204" pitchFamily="34" charset="0"/>
              <a:buChar char="•"/>
            </a:pPr>
            <a:r>
              <a:rPr lang="en-AU" sz="1400" dirty="0"/>
              <a:t>Transparent public sector decision-making</a:t>
            </a:r>
          </a:p>
          <a:p>
            <a:pPr marL="285750" indent="-285750">
              <a:buFont typeface="Arial" panose="020B0604020202020204" pitchFamily="34" charset="0"/>
              <a:buChar char="•"/>
            </a:pPr>
            <a:r>
              <a:rPr lang="en-AU" sz="1400" dirty="0"/>
              <a:t>Increased effectiveness and efficient use of public resources</a:t>
            </a:r>
          </a:p>
          <a:p>
            <a:pPr marL="285750" indent="-285750">
              <a:buFont typeface="Arial" panose="020B0604020202020204" pitchFamily="34" charset="0"/>
              <a:buChar char="•"/>
            </a:pPr>
            <a:r>
              <a:rPr lang="en-AU" sz="1400" dirty="0"/>
              <a:t>Prevention of integrity risks before they arise</a:t>
            </a:r>
          </a:p>
          <a:p>
            <a:pPr marL="285750" indent="-285750">
              <a:buFont typeface="Arial" panose="020B0604020202020204" pitchFamily="34" charset="0"/>
              <a:buChar char="•"/>
            </a:pPr>
            <a:r>
              <a:rPr lang="en-AU" sz="1400" dirty="0"/>
              <a:t>Reduced cost to government associated with integrity breaches</a:t>
            </a:r>
          </a:p>
        </p:txBody>
      </p:sp>
      <p:pic>
        <p:nvPicPr>
          <p:cNvPr id="8" name="Picture 7">
            <a:extLst>
              <a:ext uri="{FF2B5EF4-FFF2-40B4-BE49-F238E27FC236}">
                <a16:creationId xmlns:a16="http://schemas.microsoft.com/office/drawing/2014/main" id="{CF3B7EED-2D84-CC87-2681-74D28DFA882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998" y="870727"/>
            <a:ext cx="5381243" cy="825124"/>
          </a:xfrm>
          <a:prstGeom prst="rect">
            <a:avLst/>
          </a:prstGeom>
        </p:spPr>
      </p:pic>
    </p:spTree>
    <p:extLst>
      <p:ext uri="{BB962C8B-B14F-4D97-AF65-F5344CB8AC3E}">
        <p14:creationId xmlns:p14="http://schemas.microsoft.com/office/powerpoint/2010/main" val="232627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2. Domains of integrity </a:t>
            </a:r>
            <a:r>
              <a:rPr lang="en-AU" sz="1400" dirty="0">
                <a:solidFill>
                  <a:schemeClr val="bg1"/>
                </a:solidFill>
              </a:rPr>
              <a:t>– Leadership and Culture</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r>
              <a:rPr lang="en-AU" sz="1400" b="1" dirty="0"/>
              <a:t>Leadership</a:t>
            </a:r>
          </a:p>
          <a:p>
            <a:r>
              <a:rPr lang="en-AU" sz="1400" dirty="0"/>
              <a:t>Leadership sets the ethical tone. Leadership that sets clear expectations and communicates about integrity, acts in the public interest and is accountable, supports workforce integrity.</a:t>
            </a:r>
          </a:p>
          <a:p>
            <a:r>
              <a:rPr lang="en-AU" sz="1400" dirty="0"/>
              <a:t>It focuses on:</a:t>
            </a:r>
          </a:p>
          <a:p>
            <a:pPr marL="285750" indent="-285750">
              <a:buFont typeface="Arial" panose="020B0604020202020204" pitchFamily="34" charset="0"/>
              <a:buChar char="•"/>
            </a:pPr>
            <a:r>
              <a:rPr lang="en-AU" sz="1400" dirty="0"/>
              <a:t>behaviours</a:t>
            </a:r>
          </a:p>
          <a:p>
            <a:pPr marL="285750" indent="-285750">
              <a:buFont typeface="Arial" panose="020B0604020202020204" pitchFamily="34" charset="0"/>
              <a:buChar char="•"/>
            </a:pPr>
            <a:r>
              <a:rPr lang="en-AU" sz="1400" dirty="0"/>
              <a:t>culture setting</a:t>
            </a:r>
          </a:p>
          <a:p>
            <a:pPr marL="285750" indent="-285750">
              <a:buFont typeface="Arial" panose="020B0604020202020204" pitchFamily="34" charset="0"/>
              <a:buChar char="•"/>
            </a:pPr>
            <a:r>
              <a:rPr lang="en-AU" sz="1400" dirty="0"/>
              <a:t>staff perceptions</a:t>
            </a:r>
          </a:p>
          <a:p>
            <a:pPr marL="285750" indent="-285750">
              <a:buFont typeface="Arial" panose="020B0604020202020204" pitchFamily="34" charset="0"/>
              <a:buChar char="•"/>
            </a:pPr>
            <a:r>
              <a:rPr lang="en-AU" sz="1400" dirty="0"/>
              <a:t>integration into strategic and operational plans</a:t>
            </a:r>
          </a:p>
          <a:p>
            <a:pPr marL="285750" indent="-285750">
              <a:buFont typeface="Arial" panose="020B0604020202020204" pitchFamily="34" charset="0"/>
              <a:buChar char="•"/>
            </a:pPr>
            <a:r>
              <a:rPr lang="en-AU" sz="1400" dirty="0"/>
              <a:t>financial sustainability</a:t>
            </a:r>
          </a:p>
          <a:p>
            <a:pPr marL="285750" indent="-285750">
              <a:buFont typeface="Arial" panose="020B0604020202020204" pitchFamily="34" charset="0"/>
              <a:buChar char="•"/>
            </a:pPr>
            <a:r>
              <a:rPr lang="en-AU" sz="1400" dirty="0">
                <a:hlinkClick r:id="rId2"/>
              </a:rPr>
              <a:t>engagement with ministers and their offices</a:t>
            </a:r>
            <a:r>
              <a:rPr lang="en-AU" sz="1400" dirty="0"/>
              <a:t>.</a:t>
            </a:r>
          </a:p>
        </p:txBody>
      </p:sp>
      <p:sp>
        <p:nvSpPr>
          <p:cNvPr id="2" name="Content Placeholder 1">
            <a:extLst>
              <a:ext uri="{FF2B5EF4-FFF2-40B4-BE49-F238E27FC236}">
                <a16:creationId xmlns:a16="http://schemas.microsoft.com/office/drawing/2014/main" id="{97D78F18-7B47-BBDC-A7A8-42A658DF44EE}"/>
              </a:ext>
            </a:extLst>
          </p:cNvPr>
          <p:cNvSpPr>
            <a:spLocks noGrp="1"/>
          </p:cNvSpPr>
          <p:nvPr>
            <p:ph idx="10"/>
          </p:nvPr>
        </p:nvSpPr>
        <p:spPr>
          <a:xfrm>
            <a:off x="6252000" y="1884067"/>
            <a:ext cx="5491875" cy="4495972"/>
          </a:xfrm>
        </p:spPr>
        <p:txBody>
          <a:bodyPr/>
          <a:lstStyle/>
          <a:p>
            <a:r>
              <a:rPr lang="en-AU" sz="1400" b="1" dirty="0"/>
              <a:t>Culture</a:t>
            </a:r>
          </a:p>
          <a:p>
            <a:r>
              <a:rPr lang="en-AU" sz="1400" dirty="0"/>
              <a:t>Culture influences decision-making, priorities, attitudes and behaviours. This includes whether policies, processes and other internal controls are followed and implemented.</a:t>
            </a:r>
          </a:p>
          <a:p>
            <a:r>
              <a:rPr lang="en-AU" sz="1400" dirty="0"/>
              <a:t>An integrity-based culture is one where staff at all levels are responsible for promoting integrity, which makes it safe to speak up and raise integrity concerns.</a:t>
            </a:r>
          </a:p>
          <a:p>
            <a:r>
              <a:rPr lang="en-AU" sz="1400" dirty="0"/>
              <a:t>It focuses on:</a:t>
            </a:r>
          </a:p>
          <a:p>
            <a:pPr marL="285750" indent="-285750">
              <a:buFont typeface="Arial" panose="020B0604020202020204" pitchFamily="34" charset="0"/>
              <a:buChar char="•"/>
            </a:pPr>
            <a:r>
              <a:rPr lang="en-AU" sz="1400" dirty="0"/>
              <a:t>organisational values</a:t>
            </a:r>
          </a:p>
          <a:p>
            <a:pPr marL="285750" indent="-285750">
              <a:buFont typeface="Arial" panose="020B0604020202020204" pitchFamily="34" charset="0"/>
              <a:buChar char="•"/>
            </a:pPr>
            <a:r>
              <a:rPr lang="en-AU" sz="1400" dirty="0"/>
              <a:t>safety climate</a:t>
            </a:r>
          </a:p>
          <a:p>
            <a:pPr marL="285750" indent="-285750">
              <a:buFont typeface="Arial" panose="020B0604020202020204" pitchFamily="34" charset="0"/>
              <a:buChar char="•"/>
            </a:pPr>
            <a:r>
              <a:rPr lang="en-AU" sz="1400" dirty="0"/>
              <a:t>cultural safety</a:t>
            </a:r>
          </a:p>
          <a:p>
            <a:pPr marL="285750" indent="-285750">
              <a:buFont typeface="Arial" panose="020B0604020202020204" pitchFamily="34" charset="0"/>
              <a:buChar char="•"/>
            </a:pPr>
            <a:r>
              <a:rPr lang="en-AU" sz="1400" dirty="0"/>
              <a:t>attitudes</a:t>
            </a:r>
          </a:p>
          <a:p>
            <a:pPr marL="285750" indent="-285750">
              <a:buFont typeface="Arial" panose="020B0604020202020204" pitchFamily="34" charset="0"/>
              <a:buChar char="•"/>
            </a:pPr>
            <a:r>
              <a:rPr lang="en-AU" sz="1400" dirty="0"/>
              <a:t>workload and stress</a:t>
            </a:r>
          </a:p>
          <a:p>
            <a:pPr marL="285750" indent="-285750">
              <a:buFont typeface="Arial" panose="020B0604020202020204" pitchFamily="34" charset="0"/>
              <a:buChar char="•"/>
            </a:pPr>
            <a:r>
              <a:rPr lang="en-AU" sz="1400" dirty="0"/>
              <a:t>staff perceptions.</a:t>
            </a:r>
          </a:p>
          <a:p>
            <a:r>
              <a:rPr lang="en-AU" sz="1400" dirty="0"/>
              <a:t>A good way to track your organisation's integrity culture is through the </a:t>
            </a:r>
            <a:r>
              <a:rPr lang="en-AU" sz="1400" dirty="0">
                <a:hlinkClick r:id="rId3"/>
              </a:rPr>
              <a:t>People matter survey</a:t>
            </a:r>
            <a:r>
              <a:rPr lang="en-AU" sz="1400" dirty="0"/>
              <a:t>.</a:t>
            </a:r>
          </a:p>
        </p:txBody>
      </p:sp>
      <p:pic>
        <p:nvPicPr>
          <p:cNvPr id="6" name="Picture 5">
            <a:extLst>
              <a:ext uri="{FF2B5EF4-FFF2-40B4-BE49-F238E27FC236}">
                <a16:creationId xmlns:a16="http://schemas.microsoft.com/office/drawing/2014/main" id="{81CF24CE-474E-B92E-0355-B73F0907E43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7995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2. Domains of integrity </a:t>
            </a:r>
            <a:r>
              <a:rPr lang="en-AU" sz="1400" dirty="0">
                <a:solidFill>
                  <a:schemeClr val="bg1"/>
                </a:solidFill>
              </a:rPr>
              <a:t>- Capability</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r>
              <a:rPr lang="en-AU" sz="1400" b="1" dirty="0"/>
              <a:t>Capability</a:t>
            </a:r>
          </a:p>
          <a:p>
            <a:r>
              <a:rPr lang="en-AU" sz="1400" dirty="0"/>
              <a:t>Capability is how integrity education, guidance and resources ensure that the workforce has the knowledge, awareness and skills to deliver on integrity obligations </a:t>
            </a:r>
            <a:br>
              <a:rPr lang="en-AU" sz="1400" dirty="0"/>
            </a:br>
            <a:r>
              <a:rPr lang="en-AU" sz="1400" dirty="0"/>
              <a:t>day to day.</a:t>
            </a:r>
          </a:p>
          <a:p>
            <a:r>
              <a:rPr lang="en-AU" sz="1400" dirty="0"/>
              <a:t>It focuses on:</a:t>
            </a:r>
          </a:p>
          <a:p>
            <a:pPr marL="285750" indent="-285750">
              <a:buFont typeface="Arial" panose="020B0604020202020204" pitchFamily="34" charset="0"/>
              <a:buChar char="•"/>
            </a:pPr>
            <a:r>
              <a:rPr lang="en-AU" sz="1400" dirty="0"/>
              <a:t>guidance and training</a:t>
            </a:r>
          </a:p>
          <a:p>
            <a:pPr marL="285750" indent="-285750">
              <a:buFont typeface="Arial" panose="020B0604020202020204" pitchFamily="34" charset="0"/>
              <a:buChar char="•"/>
            </a:pPr>
            <a:r>
              <a:rPr lang="en-AU" sz="1400" dirty="0"/>
              <a:t>knowledge</a:t>
            </a:r>
          </a:p>
          <a:p>
            <a:pPr marL="285750" indent="-285750">
              <a:buFont typeface="Arial" panose="020B0604020202020204" pitchFamily="34" charset="0"/>
              <a:buChar char="•"/>
            </a:pPr>
            <a:r>
              <a:rPr lang="en-AU" sz="1400" dirty="0"/>
              <a:t>awareness</a:t>
            </a:r>
          </a:p>
          <a:p>
            <a:pPr marL="285750" indent="-285750">
              <a:buFont typeface="Arial" panose="020B0604020202020204" pitchFamily="34" charset="0"/>
              <a:buChar char="•"/>
            </a:pPr>
            <a:r>
              <a:rPr lang="en-AU" sz="1400" dirty="0"/>
              <a:t>skills</a:t>
            </a:r>
          </a:p>
          <a:p>
            <a:pPr marL="285750" indent="-285750">
              <a:buFont typeface="Arial" panose="020B0604020202020204" pitchFamily="34" charset="0"/>
              <a:buChar char="•"/>
            </a:pPr>
            <a:r>
              <a:rPr lang="en-AU" sz="1400" dirty="0"/>
              <a:t>resourcing.</a:t>
            </a:r>
          </a:p>
        </p:txBody>
      </p:sp>
      <p:pic>
        <p:nvPicPr>
          <p:cNvPr id="7" name="Picture 6">
            <a:extLst>
              <a:ext uri="{FF2B5EF4-FFF2-40B4-BE49-F238E27FC236}">
                <a16:creationId xmlns:a16="http://schemas.microsoft.com/office/drawing/2014/main" id="{78FFCC7E-4B96-4D58-7278-4BF4916F4F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415761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E5391-1604-5448-5622-32D5CD6D094D}"/>
              </a:ext>
            </a:extLst>
          </p:cNvPr>
          <p:cNvSpPr>
            <a:spLocks noGrp="1"/>
          </p:cNvSpPr>
          <p:nvPr>
            <p:ph type="title"/>
          </p:nvPr>
        </p:nvSpPr>
        <p:spPr/>
        <p:txBody>
          <a:bodyPr/>
          <a:lstStyle/>
          <a:p>
            <a:r>
              <a:rPr lang="en-AU" dirty="0"/>
              <a:t>2. Domains of integrity </a:t>
            </a:r>
            <a:r>
              <a:rPr lang="en-AU" sz="1400" dirty="0">
                <a:solidFill>
                  <a:schemeClr val="bg1"/>
                </a:solidFill>
              </a:rPr>
              <a:t>- Policies, processes and frameworks</a:t>
            </a:r>
          </a:p>
        </p:txBody>
      </p:sp>
      <p:sp>
        <p:nvSpPr>
          <p:cNvPr id="5" name="Content Placeholder 4">
            <a:extLst>
              <a:ext uri="{FF2B5EF4-FFF2-40B4-BE49-F238E27FC236}">
                <a16:creationId xmlns:a16="http://schemas.microsoft.com/office/drawing/2014/main" id="{531A6A4D-ECE0-5B53-54CB-86B4D525D38E}"/>
              </a:ext>
            </a:extLst>
          </p:cNvPr>
          <p:cNvSpPr>
            <a:spLocks noGrp="1"/>
          </p:cNvSpPr>
          <p:nvPr>
            <p:ph idx="1"/>
          </p:nvPr>
        </p:nvSpPr>
        <p:spPr/>
        <p:txBody>
          <a:bodyPr/>
          <a:lstStyle/>
          <a:p>
            <a:pPr algn="l"/>
            <a:r>
              <a:rPr lang="en-AU" sz="1400" b="1" i="0" dirty="0">
                <a:effectLst/>
                <a:latin typeface="VIC" panose="00000500000000000000" pitchFamily="50" charset="0"/>
              </a:rPr>
              <a:t>Policies, processes and frameworks</a:t>
            </a:r>
          </a:p>
          <a:p>
            <a:pPr algn="l"/>
            <a:r>
              <a:rPr lang="en-AU" sz="1400" b="0" i="0" dirty="0">
                <a:solidFill>
                  <a:srgbClr val="000000"/>
                </a:solidFill>
                <a:effectLst/>
                <a:latin typeface="VIC" panose="00000500000000000000" pitchFamily="50" charset="0"/>
              </a:rPr>
              <a:t>Policies and frameworks set the integrity standards and obligations that are then operationalised through integrity processes. They set the parameters for what the workforce can and can’t do.</a:t>
            </a:r>
          </a:p>
          <a:p>
            <a:pPr algn="l"/>
            <a:r>
              <a:rPr lang="en-AU" sz="1400" b="0" i="0" dirty="0">
                <a:solidFill>
                  <a:srgbClr val="000000"/>
                </a:solidFill>
                <a:effectLst/>
                <a:latin typeface="VIC" panose="00000500000000000000" pitchFamily="50" charset="0"/>
              </a:rPr>
              <a:t>It focuses on:</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2"/>
              </a:rPr>
              <a:t>declaration of private interest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3"/>
              </a:rPr>
              <a:t>conflict of interest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4"/>
              </a:rPr>
              <a:t>financial management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5"/>
              </a:rPr>
              <a:t>procurement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6"/>
              </a:rPr>
              <a:t>pre-employment misconduct screening</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secondary employment practices</a:t>
            </a: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7"/>
              </a:rPr>
              <a:t>management of separation risks</a:t>
            </a:r>
            <a:endParaRPr lang="en-AU" sz="1400" b="0" i="0" dirty="0">
              <a:solidFill>
                <a:srgbClr val="000000"/>
              </a:solidFill>
              <a:effectLst/>
              <a:latin typeface="VIC" panose="00000500000000000000" pitchFamily="50" charset="0"/>
            </a:endParaRPr>
          </a:p>
        </p:txBody>
      </p:sp>
      <p:sp>
        <p:nvSpPr>
          <p:cNvPr id="2" name="Content Placeholder 1">
            <a:extLst>
              <a:ext uri="{FF2B5EF4-FFF2-40B4-BE49-F238E27FC236}">
                <a16:creationId xmlns:a16="http://schemas.microsoft.com/office/drawing/2014/main" id="{97D78F18-7B47-BBDC-A7A8-42A658DF44EE}"/>
              </a:ext>
            </a:extLst>
          </p:cNvPr>
          <p:cNvSpPr>
            <a:spLocks noGrp="1"/>
          </p:cNvSpPr>
          <p:nvPr>
            <p:ph idx="10"/>
          </p:nvPr>
        </p:nvSpPr>
        <p:spPr/>
        <p:txBody>
          <a:bodyPr/>
          <a:lstStyle/>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8"/>
              </a:rPr>
              <a:t>records management</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9"/>
              </a:rPr>
              <a:t>information security</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10"/>
              </a:rPr>
              <a:t>gifts, benefits and hospitality</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11"/>
              </a:rPr>
              <a:t>public interest disclosures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12"/>
              </a:rPr>
              <a:t>review of actions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u="sng" dirty="0">
                <a:solidFill>
                  <a:srgbClr val="007B4B"/>
                </a:solidFill>
                <a:effectLst/>
                <a:latin typeface="VIC" panose="00000500000000000000" pitchFamily="50" charset="0"/>
                <a:hlinkClick r:id="rId13"/>
              </a:rPr>
              <a:t>merit-based employment practices</a:t>
            </a:r>
            <a:endParaRPr lang="en-AU" sz="1400" b="0" i="0" dirty="0">
              <a:solidFill>
                <a:srgbClr val="000000"/>
              </a:solidFill>
              <a:effectLst/>
              <a:latin typeface="VIC" panose="00000500000000000000" pitchFamily="50" charset="0"/>
            </a:endParaRPr>
          </a:p>
          <a:p>
            <a:pPr marL="285750" indent="-285750" algn="l">
              <a:buFont typeface="Arial" panose="020B0604020202020204" pitchFamily="34" charset="0"/>
              <a:buChar char="•"/>
            </a:pPr>
            <a:r>
              <a:rPr lang="en-AU" sz="1400" b="0" i="0" dirty="0">
                <a:solidFill>
                  <a:srgbClr val="000000"/>
                </a:solidFill>
                <a:effectLst/>
                <a:latin typeface="VIC" panose="00000500000000000000" pitchFamily="50" charset="0"/>
              </a:rPr>
              <a:t>complaints processes.</a:t>
            </a:r>
          </a:p>
        </p:txBody>
      </p:sp>
      <p:pic>
        <p:nvPicPr>
          <p:cNvPr id="7" name="Picture 6">
            <a:extLst>
              <a:ext uri="{FF2B5EF4-FFF2-40B4-BE49-F238E27FC236}">
                <a16:creationId xmlns:a16="http://schemas.microsoft.com/office/drawing/2014/main" id="{42012C9A-EA51-2DFC-B269-234C7AA116D6}"/>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251999" y="870727"/>
            <a:ext cx="5381251" cy="825124"/>
          </a:xfrm>
          <a:prstGeom prst="rect">
            <a:avLst/>
          </a:prstGeom>
        </p:spPr>
      </p:pic>
    </p:spTree>
    <p:extLst>
      <p:ext uri="{BB962C8B-B14F-4D97-AF65-F5344CB8AC3E}">
        <p14:creationId xmlns:p14="http://schemas.microsoft.com/office/powerpoint/2010/main" val="2461814280"/>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7B4B"/>
      </a:hlink>
      <a:folHlink>
        <a:srgbClr val="8B5C8D"/>
      </a:folHlink>
    </a:clrScheme>
    <a:fontScheme name="VPSC">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1B6F897-8BBB-473E-B67F-DFC42B7C8F3D}" vid="{8F9021A4-5A08-49EB-AB43-2939A60773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VPSC - Generic</Template>
  <TotalTime>0</TotalTime>
  <Words>1058</Words>
  <Application>Microsoft Office PowerPoint</Application>
  <PresentationFormat>Widescreen</PresentationFormat>
  <Paragraphs>149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VIC</vt:lpstr>
      <vt:lpstr>Courier New</vt:lpstr>
      <vt:lpstr>VPSC Theme</vt:lpstr>
      <vt:lpstr>Public sector integrity framework</vt:lpstr>
      <vt:lpstr>How we define integrity</vt:lpstr>
      <vt:lpstr>About the framework</vt:lpstr>
      <vt:lpstr>The use of the framework</vt:lpstr>
      <vt:lpstr>The Public sector integrity framework</vt:lpstr>
      <vt:lpstr>1. Outcomes</vt:lpstr>
      <vt:lpstr>2. Domains of integrity – Leadership and Culture</vt:lpstr>
      <vt:lpstr>2. Domains of integrity - Capability</vt:lpstr>
      <vt:lpstr>2. Domains of integrity - Policies, processes and frameworks</vt:lpstr>
      <vt:lpstr>2. Domains of integrity - Governance and accountability, Prevention of fraud</vt:lpstr>
      <vt:lpstr>2. Domains of integrity – Risk management</vt:lpstr>
      <vt:lpstr>3. Foundations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2023-10-11T00:23:47Z</dcterms:created>
  <dcterms:modified xsi:type="dcterms:W3CDTF">2023-10-12T02:06:31Z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2023-10-11T05:41:56Z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e175b009-1ddb-41a5-8bcb-e172dc5dd299</vt:lpwstr>
  </property>
  <property fmtid="{D5CDD505-2E9C-101B-9397-08002B2CF9AE}" pid="8" name="MSIP_Label_7158ebbd-6c5e-441f-bfc9-4eb8c11e3978_ContentBits">
    <vt:lpwstr>2</vt:lpwstr>
  </property>
</Properties>
</file>