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61" r:id="rId5"/>
    <p:sldId id="366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3" autoAdjust="0"/>
    <p:restoredTop sz="63666" autoAdjust="0"/>
  </p:normalViewPr>
  <p:slideViewPr>
    <p:cSldViewPr snapToGrid="0">
      <p:cViewPr varScale="1">
        <p:scale>
          <a:sx n="100" d="100"/>
          <a:sy n="100" d="100"/>
        </p:scale>
        <p:origin x="26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30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Using the Strategy map template consolidate the information in the empathy maps listing the: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Stakeholder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Value that you will deliver to them/they expect from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processes that need to be in place for you to deliver a service/outcome for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organisational capability and systems that are required for you to be able to deliver this outcome.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58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DC5A-D7F1-4C76-A0E3-C16503AC9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/>
              <a:t>Value Chains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→ … ±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VALUE CHAIN STRATEGY MAP</a:t>
            </a:r>
          </a:p>
        </p:txBody>
      </p:sp>
    </p:spTree>
    <p:extLst>
      <p:ext uri="{BB962C8B-B14F-4D97-AF65-F5344CB8AC3E}">
        <p14:creationId xmlns:p14="http://schemas.microsoft.com/office/powerpoint/2010/main" val="235130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 chain – strategy map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3DC8C17-DCF6-45AE-8E94-B9041EA08977}"/>
              </a:ext>
            </a:extLst>
          </p:cNvPr>
          <p:cNvSpPr txBox="1">
            <a:spLocks/>
          </p:cNvSpPr>
          <p:nvPr/>
        </p:nvSpPr>
        <p:spPr>
          <a:xfrm>
            <a:off x="448124" y="2347287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latin typeface="+mj-lt"/>
              </a:rPr>
              <a:t>Stakeholder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042A7-795F-4853-9DEB-67FA847DFB76}"/>
              </a:ext>
            </a:extLst>
          </p:cNvPr>
          <p:cNvSpPr txBox="1"/>
          <p:nvPr/>
        </p:nvSpPr>
        <p:spPr>
          <a:xfrm>
            <a:off x="202353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FD7FA0-EE01-48EC-9975-65CE91875BCA}"/>
              </a:ext>
            </a:extLst>
          </p:cNvPr>
          <p:cNvSpPr txBox="1"/>
          <p:nvPr/>
        </p:nvSpPr>
        <p:spPr>
          <a:xfrm>
            <a:off x="325750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DE05E4-D056-4809-A6A5-CBAA7E68CF39}"/>
              </a:ext>
            </a:extLst>
          </p:cNvPr>
          <p:cNvSpPr txBox="1"/>
          <p:nvPr/>
        </p:nvSpPr>
        <p:spPr>
          <a:xfrm>
            <a:off x="449147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B6C9EE-AA46-40A4-99A8-10CC1BEA7FC4}"/>
              </a:ext>
            </a:extLst>
          </p:cNvPr>
          <p:cNvSpPr txBox="1"/>
          <p:nvPr/>
        </p:nvSpPr>
        <p:spPr>
          <a:xfrm>
            <a:off x="572544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A30B50-A73D-43A9-BA09-32D90CF6E088}"/>
              </a:ext>
            </a:extLst>
          </p:cNvPr>
          <p:cNvSpPr txBox="1"/>
          <p:nvPr/>
        </p:nvSpPr>
        <p:spPr>
          <a:xfrm>
            <a:off x="695941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FD8F19-17E0-44C0-B9DF-D74EDF6A271C}"/>
              </a:ext>
            </a:extLst>
          </p:cNvPr>
          <p:cNvSpPr txBox="1"/>
          <p:nvPr/>
        </p:nvSpPr>
        <p:spPr>
          <a:xfrm>
            <a:off x="819338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3F8D44-2B34-4423-9DAB-3F04F3BA0330}"/>
              </a:ext>
            </a:extLst>
          </p:cNvPr>
          <p:cNvSpPr txBox="1"/>
          <p:nvPr/>
        </p:nvSpPr>
        <p:spPr>
          <a:xfrm>
            <a:off x="9427351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CCEF5E-7D95-4885-9B7D-5AEB6029643D}"/>
              </a:ext>
            </a:extLst>
          </p:cNvPr>
          <p:cNvSpPr txBox="1"/>
          <p:nvPr/>
        </p:nvSpPr>
        <p:spPr>
          <a:xfrm>
            <a:off x="10661322" y="2086686"/>
            <a:ext cx="1080000" cy="90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8FB46942-7080-4B17-BDB5-00E12B735624}"/>
              </a:ext>
            </a:extLst>
          </p:cNvPr>
          <p:cNvSpPr txBox="1">
            <a:spLocks/>
          </p:cNvSpPr>
          <p:nvPr/>
        </p:nvSpPr>
        <p:spPr>
          <a:xfrm>
            <a:off x="448124" y="3501392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latin typeface="+mj-lt"/>
              </a:rPr>
              <a:t>Value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18A70C-E9B1-4636-AC72-915AEAC0DE93}"/>
              </a:ext>
            </a:extLst>
          </p:cNvPr>
          <p:cNvSpPr txBox="1"/>
          <p:nvPr/>
        </p:nvSpPr>
        <p:spPr>
          <a:xfrm>
            <a:off x="202353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9E57AD-2CCF-4592-A250-052E1D974DAB}"/>
              </a:ext>
            </a:extLst>
          </p:cNvPr>
          <p:cNvSpPr txBox="1"/>
          <p:nvPr/>
        </p:nvSpPr>
        <p:spPr>
          <a:xfrm>
            <a:off x="325750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61BB24-3893-4083-9E15-89D23BE7B81E}"/>
              </a:ext>
            </a:extLst>
          </p:cNvPr>
          <p:cNvSpPr txBox="1"/>
          <p:nvPr/>
        </p:nvSpPr>
        <p:spPr>
          <a:xfrm>
            <a:off x="449147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2CB56C-966A-4644-96C8-9B51BA365403}"/>
              </a:ext>
            </a:extLst>
          </p:cNvPr>
          <p:cNvSpPr txBox="1"/>
          <p:nvPr/>
        </p:nvSpPr>
        <p:spPr>
          <a:xfrm>
            <a:off x="572544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6F0691-C04C-4BFB-9860-6BBB6FB0E079}"/>
              </a:ext>
            </a:extLst>
          </p:cNvPr>
          <p:cNvSpPr txBox="1"/>
          <p:nvPr/>
        </p:nvSpPr>
        <p:spPr>
          <a:xfrm>
            <a:off x="695941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1192D6-E81D-4E8A-950E-9047AC97B736}"/>
              </a:ext>
            </a:extLst>
          </p:cNvPr>
          <p:cNvSpPr txBox="1"/>
          <p:nvPr/>
        </p:nvSpPr>
        <p:spPr>
          <a:xfrm>
            <a:off x="819338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43DBB4-2858-49A8-A5C7-7DB119EC454B}"/>
              </a:ext>
            </a:extLst>
          </p:cNvPr>
          <p:cNvSpPr txBox="1"/>
          <p:nvPr/>
        </p:nvSpPr>
        <p:spPr>
          <a:xfrm>
            <a:off x="9427351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A56186-8D93-4CEC-A272-2ABD9306EEA3}"/>
              </a:ext>
            </a:extLst>
          </p:cNvPr>
          <p:cNvSpPr txBox="1"/>
          <p:nvPr/>
        </p:nvSpPr>
        <p:spPr>
          <a:xfrm>
            <a:off x="10661322" y="3240953"/>
            <a:ext cx="1080000" cy="90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A7A5EC34-9DA8-4092-AEB3-A1571BD0BEA1}"/>
              </a:ext>
            </a:extLst>
          </p:cNvPr>
          <p:cNvSpPr txBox="1">
            <a:spLocks/>
          </p:cNvSpPr>
          <p:nvPr/>
        </p:nvSpPr>
        <p:spPr>
          <a:xfrm>
            <a:off x="448124" y="4655497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Process and systems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D21D36-AC3F-4BD5-893F-DD8FF364D52C}"/>
              </a:ext>
            </a:extLst>
          </p:cNvPr>
          <p:cNvSpPr txBox="1"/>
          <p:nvPr/>
        </p:nvSpPr>
        <p:spPr>
          <a:xfrm>
            <a:off x="202353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3D8E8F-FFAE-4A66-9781-CD53BC361FB3}"/>
              </a:ext>
            </a:extLst>
          </p:cNvPr>
          <p:cNvSpPr txBox="1"/>
          <p:nvPr/>
        </p:nvSpPr>
        <p:spPr>
          <a:xfrm>
            <a:off x="325750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2888B3-4D77-460A-B198-F101883D7D0B}"/>
              </a:ext>
            </a:extLst>
          </p:cNvPr>
          <p:cNvSpPr txBox="1"/>
          <p:nvPr/>
        </p:nvSpPr>
        <p:spPr>
          <a:xfrm>
            <a:off x="449147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A47458-FF4F-4709-BD17-3816D66690F4}"/>
              </a:ext>
            </a:extLst>
          </p:cNvPr>
          <p:cNvSpPr txBox="1"/>
          <p:nvPr/>
        </p:nvSpPr>
        <p:spPr>
          <a:xfrm>
            <a:off x="572544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9E0907-BE6C-4950-A8A6-F12EB93BA79F}"/>
              </a:ext>
            </a:extLst>
          </p:cNvPr>
          <p:cNvSpPr txBox="1"/>
          <p:nvPr/>
        </p:nvSpPr>
        <p:spPr>
          <a:xfrm>
            <a:off x="695941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3732D6-95E5-40A5-8B76-754B74341E82}"/>
              </a:ext>
            </a:extLst>
          </p:cNvPr>
          <p:cNvSpPr txBox="1"/>
          <p:nvPr/>
        </p:nvSpPr>
        <p:spPr>
          <a:xfrm>
            <a:off x="819338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6729CA-9193-448F-8AE8-DA964FBF97F9}"/>
              </a:ext>
            </a:extLst>
          </p:cNvPr>
          <p:cNvSpPr txBox="1"/>
          <p:nvPr/>
        </p:nvSpPr>
        <p:spPr>
          <a:xfrm>
            <a:off x="9427351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8D02A5-1FC3-41A1-9D45-CCF731492653}"/>
              </a:ext>
            </a:extLst>
          </p:cNvPr>
          <p:cNvSpPr txBox="1"/>
          <p:nvPr/>
        </p:nvSpPr>
        <p:spPr>
          <a:xfrm>
            <a:off x="10661322" y="4388761"/>
            <a:ext cx="1080000" cy="900000"/>
          </a:xfrm>
          <a:prstGeom prst="rect">
            <a:avLst/>
          </a:prstGeom>
          <a:solidFill>
            <a:srgbClr val="53565A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[Insert]</a:t>
            </a:r>
          </a:p>
        </p:txBody>
      </p:sp>
      <p:sp>
        <p:nvSpPr>
          <p:cNvPr id="47" name="Content Placeholder 9">
            <a:extLst>
              <a:ext uri="{FF2B5EF4-FFF2-40B4-BE49-F238E27FC236}">
                <a16:creationId xmlns:a16="http://schemas.microsoft.com/office/drawing/2014/main" id="{5B8C82D6-FCA9-40B7-8C4D-1B4D9AFDBEE0}"/>
              </a:ext>
            </a:extLst>
          </p:cNvPr>
          <p:cNvSpPr txBox="1">
            <a:spLocks/>
          </p:cNvSpPr>
          <p:nvPr/>
        </p:nvSpPr>
        <p:spPr>
          <a:xfrm>
            <a:off x="448124" y="5809602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Org capability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and assets</a:t>
            </a:r>
            <a:endParaRPr lang="en-AU" sz="1000" dirty="0"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3E2AB6-29C5-4418-87EC-DFF95F81BECA}"/>
              </a:ext>
            </a:extLst>
          </p:cNvPr>
          <p:cNvSpPr txBox="1"/>
          <p:nvPr/>
        </p:nvSpPr>
        <p:spPr>
          <a:xfrm>
            <a:off x="202353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4E81D4-6E7F-4BD8-9526-C628E6ADB195}"/>
              </a:ext>
            </a:extLst>
          </p:cNvPr>
          <p:cNvSpPr txBox="1"/>
          <p:nvPr/>
        </p:nvSpPr>
        <p:spPr>
          <a:xfrm>
            <a:off x="325750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AD5AD7-FDD9-4921-B835-DA6C63EB9C02}"/>
              </a:ext>
            </a:extLst>
          </p:cNvPr>
          <p:cNvSpPr txBox="1"/>
          <p:nvPr/>
        </p:nvSpPr>
        <p:spPr>
          <a:xfrm>
            <a:off x="449147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97E447-92D7-4BFB-B525-EA991D653597}"/>
              </a:ext>
            </a:extLst>
          </p:cNvPr>
          <p:cNvSpPr txBox="1"/>
          <p:nvPr/>
        </p:nvSpPr>
        <p:spPr>
          <a:xfrm>
            <a:off x="572544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171AC8F-4C13-4D8D-9B47-6BD02CCE4ABD}"/>
              </a:ext>
            </a:extLst>
          </p:cNvPr>
          <p:cNvSpPr txBox="1"/>
          <p:nvPr/>
        </p:nvSpPr>
        <p:spPr>
          <a:xfrm>
            <a:off x="695941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BF3D28D-C906-4475-99F1-F4989D7D17BE}"/>
              </a:ext>
            </a:extLst>
          </p:cNvPr>
          <p:cNvSpPr txBox="1"/>
          <p:nvPr/>
        </p:nvSpPr>
        <p:spPr>
          <a:xfrm>
            <a:off x="819338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B0A00E-59EB-4B87-8E84-5405B07CBE44}"/>
              </a:ext>
            </a:extLst>
          </p:cNvPr>
          <p:cNvSpPr txBox="1"/>
          <p:nvPr/>
        </p:nvSpPr>
        <p:spPr>
          <a:xfrm>
            <a:off x="9427350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51383C-96E9-4002-AE90-CB793970B395}"/>
              </a:ext>
            </a:extLst>
          </p:cNvPr>
          <p:cNvSpPr txBox="1"/>
          <p:nvPr/>
        </p:nvSpPr>
        <p:spPr>
          <a:xfrm>
            <a:off x="10661321" y="5536569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88" name="Slide Number Placeholder 5">
            <a:extLst>
              <a:ext uri="{FF2B5EF4-FFF2-40B4-BE49-F238E27FC236}">
                <a16:creationId xmlns:a16="http://schemas.microsoft.com/office/drawing/2014/main" id="{73FB82B5-B69F-4742-9D30-86C0A59EA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5195831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11491</TotalTime>
  <Words>189</Words>
  <Application>Microsoft Office PowerPoint</Application>
  <PresentationFormat>Widescreen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VIC SemiBold</vt:lpstr>
      <vt:lpstr>Arial</vt:lpstr>
      <vt:lpstr>Calibri</vt:lpstr>
      <vt:lpstr>VIC</vt:lpstr>
      <vt:lpstr>VPSC Theme</vt:lpstr>
      <vt:lpstr>Value Chains</vt:lpstr>
      <vt:lpstr>Value chain – strategy map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308</cp:revision>
  <cp:lastPrinted>2019-10-07T23:38:14Z</cp:lastPrinted>
  <dcterms:created xsi:type="dcterms:W3CDTF">2021-05-24T06:08:51Z</dcterms:created>
  <dcterms:modified xsi:type="dcterms:W3CDTF">2022-02-02T04:37:48Z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2022-02-02T04:37:47Z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