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4"/>
  </p:sldMasterIdLst>
  <p:notesMasterIdLst>
    <p:notesMasterId r:id="rId7"/>
  </p:notesMasterIdLst>
  <p:handoutMasterIdLst>
    <p:handoutMasterId r:id="rId8"/>
  </p:handoutMasterIdLst>
  <p:sldIdLst>
    <p:sldId id="361" r:id="rId5"/>
    <p:sldId id="381" r:id="rId6"/>
  </p:sldIdLst>
  <p:sldSz cx="12192000" cy="6858000"/>
  <p:notesSz cx="6807200" cy="99393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IC" panose="00000500000000000000" pitchFamily="50" charset="0"/>
      <p:regular r:id="rId13"/>
      <p:bold r:id="rId14"/>
      <p:italic r:id="rId15"/>
      <p:boldItalic r:id="rId16"/>
    </p:embeddedFont>
    <p:embeddedFont>
      <p:font typeface="VIC SemiBold" panose="00000700000000000000" pitchFamily="50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19"/>
    <a:srgbClr val="53565A"/>
    <a:srgbClr val="F2F2F2"/>
    <a:srgbClr val="0057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3" autoAdjust="0"/>
    <p:restoredTop sz="57886" autoAdjust="0"/>
  </p:normalViewPr>
  <p:slideViewPr>
    <p:cSldViewPr snapToGrid="0">
      <p:cViewPr varScale="1">
        <p:scale>
          <a:sx n="90" d="100"/>
          <a:sy n="90" d="100"/>
        </p:scale>
        <p:origin x="303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3894" y="-10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2/02/2022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2/02/2022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30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Empathy maps are a visual representation of a stakeholder's behaviours and attitudes. It is a useful tool that helps business area better understand their stakeholders. In strategic workforce planning empathy maps help us to “get inside the heads” of stakeholders and really understand their needs.</a:t>
            </a:r>
          </a:p>
          <a:p>
            <a:endParaRPr lang="en-AU" dirty="0"/>
          </a:p>
          <a:p>
            <a:r>
              <a:rPr lang="en-AU" dirty="0"/>
              <a:t>An empathy map helps you understand how your stakeholders think, feel, hear and see.</a:t>
            </a:r>
          </a:p>
          <a:p>
            <a:endParaRPr lang="en-AU" dirty="0"/>
          </a:p>
          <a:p>
            <a:r>
              <a:rPr lang="en-AU" dirty="0"/>
              <a:t>An empathy map can help you explore: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your stakeholders want from your business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will help your business area meet your stakeholders’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how your stakeholders interact with your business area and any issues or problems they may have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indicates your stakeholders’ needs have been met.</a:t>
            </a:r>
          </a:p>
          <a:p>
            <a:endParaRPr lang="en-AU" dirty="0"/>
          </a:p>
          <a:p>
            <a:r>
              <a:rPr lang="en-AU" dirty="0"/>
              <a:t>Complete an empathy map for each stakeholder group relevant in the future scenario.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785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C9CE4-50D3-4160-9964-6BCDD996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9CEC4-567A-452A-96A6-DAF9FE10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7257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1048870"/>
            <a:ext cx="5491875" cy="53519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E62-2E43-42D2-B3CC-77DDF922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11BD875F-5A7F-447E-8D78-67260FADB2E8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A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600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6840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DC5A-D7F1-4C76-A0E3-C16503AC953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/>
              <a:t>Value Chains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3F6FA58-C7D4-40DC-A3E2-AA7E5952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4317599" cy="6857999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3000" dirty="0">
                <a:solidFill>
                  <a:schemeClr val="bg1"/>
                </a:solidFill>
              </a:rPr>
              <a:t>→ … ±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5DA0E9C-594E-4BA0-83B3-D5760DB11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20000" y="1"/>
            <a:ext cx="7872000" cy="685799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VALUE CHAIN EMPATHY MAP</a:t>
            </a:r>
          </a:p>
        </p:txBody>
      </p:sp>
    </p:spTree>
    <p:extLst>
      <p:ext uri="{BB962C8B-B14F-4D97-AF65-F5344CB8AC3E}">
        <p14:creationId xmlns:p14="http://schemas.microsoft.com/office/powerpoint/2010/main" val="235130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0F0D06F-3E29-4E3A-B574-14F08989BB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Value chain – empathy map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6F1C9C2-9AFA-495C-B3EC-CE98E4CDE560}"/>
              </a:ext>
            </a:extLst>
          </p:cNvPr>
          <p:cNvSpPr txBox="1">
            <a:spLocks/>
          </p:cNvSpPr>
          <p:nvPr/>
        </p:nvSpPr>
        <p:spPr>
          <a:xfrm>
            <a:off x="448125" y="1350000"/>
            <a:ext cx="11304471" cy="720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tx2"/>
                </a:solidFill>
              </a:rPr>
              <a:t>Stakeholder or stakeholder group: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39E81BC1-1C0F-44F4-AD72-F6E2446BA57F}"/>
              </a:ext>
            </a:extLst>
          </p:cNvPr>
          <p:cNvSpPr/>
          <p:nvPr/>
        </p:nvSpPr>
        <p:spPr>
          <a:xfrm>
            <a:off x="531945" y="2099228"/>
            <a:ext cx="1800000" cy="720000"/>
          </a:xfrm>
          <a:prstGeom prst="wedgeRectCallout">
            <a:avLst>
              <a:gd name="adj1" fmla="val -50043"/>
              <a:gd name="adj2" fmla="val 105892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2"/>
                </a:solidFill>
                <a:latin typeface="+mj-lt"/>
              </a:rPr>
              <a:t>How I think and </a:t>
            </a:r>
            <a:br>
              <a:rPr lang="en-AU" sz="1000" dirty="0">
                <a:solidFill>
                  <a:schemeClr val="tx2"/>
                </a:solidFill>
                <a:latin typeface="+mj-lt"/>
              </a:rPr>
            </a:br>
            <a:r>
              <a:rPr lang="en-AU" sz="1000" dirty="0">
                <a:solidFill>
                  <a:schemeClr val="tx2"/>
                </a:solidFill>
                <a:latin typeface="+mj-lt"/>
              </a:rPr>
              <a:t>feel about…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71156784-9903-4F4E-9FF6-222F51826435}"/>
              </a:ext>
            </a:extLst>
          </p:cNvPr>
          <p:cNvSpPr/>
          <p:nvPr/>
        </p:nvSpPr>
        <p:spPr>
          <a:xfrm>
            <a:off x="714630" y="3235485"/>
            <a:ext cx="1800000" cy="720000"/>
          </a:xfrm>
          <a:prstGeom prst="wedgeRectCallout">
            <a:avLst>
              <a:gd name="adj1" fmla="val -57240"/>
              <a:gd name="adj2" fmla="val 78375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2"/>
                </a:solidFill>
                <a:latin typeface="+mj-lt"/>
              </a:rPr>
              <a:t>What I hear </a:t>
            </a:r>
            <a:br>
              <a:rPr lang="en-AU" sz="1000" dirty="0">
                <a:solidFill>
                  <a:schemeClr val="tx2"/>
                </a:solidFill>
                <a:latin typeface="+mj-lt"/>
              </a:rPr>
            </a:br>
            <a:r>
              <a:rPr lang="en-AU" sz="1000" dirty="0">
                <a:solidFill>
                  <a:schemeClr val="tx2"/>
                </a:solidFill>
                <a:latin typeface="+mj-lt"/>
              </a:rPr>
              <a:t>and see…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7B041F83-6B72-4B99-B9CF-3D2E2534F826}"/>
              </a:ext>
            </a:extLst>
          </p:cNvPr>
          <p:cNvSpPr/>
          <p:nvPr/>
        </p:nvSpPr>
        <p:spPr>
          <a:xfrm>
            <a:off x="897315" y="4371742"/>
            <a:ext cx="1800000" cy="720000"/>
          </a:xfrm>
          <a:prstGeom prst="wedgeRectCallout">
            <a:avLst>
              <a:gd name="adj1" fmla="val -69516"/>
              <a:gd name="adj2" fmla="val -67675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2"/>
                </a:solidFill>
                <a:latin typeface="+mj-lt"/>
              </a:rPr>
              <a:t>How I interact…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9F785B97-8F65-4466-98ED-6AF49304C2F6}"/>
              </a:ext>
            </a:extLst>
          </p:cNvPr>
          <p:cNvSpPr/>
          <p:nvPr/>
        </p:nvSpPr>
        <p:spPr>
          <a:xfrm>
            <a:off x="1080000" y="5508000"/>
            <a:ext cx="1800000" cy="720000"/>
          </a:xfrm>
          <a:prstGeom prst="wedgeRectCallout">
            <a:avLst>
              <a:gd name="adj1" fmla="val -75020"/>
              <a:gd name="adj2" fmla="val -63442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2"/>
                </a:solidFill>
                <a:latin typeface="+mj-lt"/>
              </a:rPr>
              <a:t>Current pain points…</a:t>
            </a:r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8A1A620D-9A7C-4116-BFC7-FB36C9EF2DB5}"/>
              </a:ext>
            </a:extLst>
          </p:cNvPr>
          <p:cNvSpPr txBox="1">
            <a:spLocks/>
          </p:cNvSpPr>
          <p:nvPr/>
        </p:nvSpPr>
        <p:spPr>
          <a:xfrm>
            <a:off x="5983875" y="1710000"/>
            <a:ext cx="576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000" b="0" dirty="0">
                <a:solidFill>
                  <a:schemeClr val="tx1"/>
                </a:solidFill>
              </a:rPr>
              <a:t>Note: Ensure you also consider the impact from the Diversity &amp; Inclusion perspective too</a:t>
            </a:r>
          </a:p>
        </p:txBody>
      </p:sp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E361EA01-0BF5-4038-A48C-4AC4DADB0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542937"/>
              </p:ext>
            </p:extLst>
          </p:nvPr>
        </p:nvGraphicFramePr>
        <p:xfrm>
          <a:off x="3112596" y="2080291"/>
          <a:ext cx="8640000" cy="45000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57391318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419600762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180630042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What needs to be delivered or actioned to meet stakeholder needs?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What are the critical enablers for effective delivery of actions?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What indicates stakeholder needs have been met?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877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56923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4692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19974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6472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End of table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251409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89BCB0-E6F8-4A8F-A87F-9B9E96585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5569862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573F"/>
      </a:hlink>
      <a:folHlink>
        <a:srgbClr val="642667"/>
      </a:folHlink>
    </a:clrScheme>
    <a:fontScheme name="VPS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CA99C8-BE12-4617-89E2-3C2C8B42DBCD}" vid="{1D1F880C-9F58-439A-8F03-2522B19DB1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7671A665C9A409F96C97D985765A2" ma:contentTypeVersion="9" ma:contentTypeDescription="Create a new document." ma:contentTypeScope="" ma:versionID="16f90d24a7c0f2f34969b4eff46d8ec6">
  <xsd:schema xmlns:xsd="http://www.w3.org/2001/XMLSchema" xmlns:xs="http://www.w3.org/2001/XMLSchema" xmlns:p="http://schemas.microsoft.com/office/2006/metadata/properties" xmlns:ns3="dadc71ce-6e8c-45a9-a388-6bde238754a1" xmlns:ns4="58d589e2-c5c0-4129-a42c-0898ec1aa57b" targetNamespace="http://schemas.microsoft.com/office/2006/metadata/properties" ma:root="true" ma:fieldsID="ec0e9348f64e6d21acd14de25f38609b" ns3:_="" ns4:_="">
    <xsd:import namespace="dadc71ce-6e8c-45a9-a388-6bde238754a1"/>
    <xsd:import namespace="58d589e2-c5c0-4129-a42c-0898ec1aa5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c71ce-6e8c-45a9-a388-6bde23875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589e2-c5c0-4129-a42c-0898ec1aa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A501E0-E7A1-4C20-AD25-BD92C1919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dc71ce-6e8c-45a9-a388-6bde238754a1"/>
    <ds:schemaRef ds:uri="58d589e2-c5c0-4129-a42c-0898ec1aa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3963B9-7192-4206-8C1E-4B7D7E9DA69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d589e2-c5c0-4129-a42c-0898ec1aa57b"/>
    <ds:schemaRef ds:uri="http://purl.org/dc/terms/"/>
    <ds:schemaRef ds:uri="dadc71ce-6e8c-45a9-a388-6bde238754a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VPSC - Generic</Template>
  <TotalTime>11486</TotalTime>
  <Words>231</Words>
  <Application>Microsoft Office PowerPoint</Application>
  <PresentationFormat>Widescreen</PresentationFormat>
  <Paragraphs>28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Courier New</vt:lpstr>
      <vt:lpstr>VIC SemiBold</vt:lpstr>
      <vt:lpstr>Arial</vt:lpstr>
      <vt:lpstr>Calibri</vt:lpstr>
      <vt:lpstr>VIC</vt:lpstr>
      <vt:lpstr>VPSC Theme</vt:lpstr>
      <vt:lpstr>Value Chains</vt:lpstr>
      <vt:lpstr>Value chain – empathy map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subject>Victorian Public Sector Commission Generic</dc:subject>
  <dc:creator>Staphenie S Yau (VPSC)</dc:creator>
  <cp:lastModifiedBy>Staphenie S Yau (VPSC)</cp:lastModifiedBy>
  <cp:revision>309</cp:revision>
  <cp:lastPrinted>2019-10-07T23:38:14Z</cp:lastPrinted>
  <dcterms:created xsi:type="dcterms:W3CDTF">2021-05-24T06:08:51Z</dcterms:created>
  <dcterms:modified xsi:type="dcterms:W3CDTF">2022-02-02T04:30:05Z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0x010100A357671A665C9A409F96C97D985765A2</vt:lpwstr>
  </property>
  <property fmtid="{D5CDD505-2E9C-101B-9397-08002B2CF9AE}" pid="3" name="MSIP_Label_7158ebbd-6c5e-441f-bfc9-4eb8c11e3978_Enabled">
    <vt:lpwstr>true</vt:lpwstr>
  </property>
  <property fmtid="{D5CDD505-2E9C-101B-9397-08002B2CF9AE}" pid="4" name="MSIP_Label_7158ebbd-6c5e-441f-bfc9-4eb8c11e3978_SetDate">
    <vt:lpwstr>2022-02-02T04:30:03Z</vt:lpwstr>
  </property>
  <property fmtid="{D5CDD505-2E9C-101B-9397-08002B2CF9AE}" pid="5" name="MSIP_Label_7158ebbd-6c5e-441f-bfc9-4eb8c11e3978_Method">
    <vt:lpwstr>Privileged</vt:lpwstr>
  </property>
  <property fmtid="{D5CDD505-2E9C-101B-9397-08002B2CF9AE}" pid="6" name="MSIP_Label_7158ebbd-6c5e-441f-bfc9-4eb8c11e3978_Name">
    <vt:lpwstr>7158ebbd-6c5e-441f-bfc9-4eb8c11e3978</vt:lpwstr>
  </property>
  <property fmtid="{D5CDD505-2E9C-101B-9397-08002B2CF9AE}" pid="7" name="MSIP_Label_7158ebbd-6c5e-441f-bfc9-4eb8c11e3978_SiteId">
    <vt:lpwstr>722ea0be-3e1c-4b11-ad6f-9401d6856e24</vt:lpwstr>
  </property>
  <property fmtid="{D5CDD505-2E9C-101B-9397-08002B2CF9AE}" pid="8" name="MSIP_Label_7158ebbd-6c5e-441f-bfc9-4eb8c11e3978_ActionId">
    <vt:lpwstr/>
  </property>
  <property fmtid="{D5CDD505-2E9C-101B-9397-08002B2CF9AE}" pid="9" name="MSIP_Label_7158ebbd-6c5e-441f-bfc9-4eb8c11e3978_ContentBits">
    <vt:lpwstr>2</vt:lpwstr>
  </property>
</Properties>
</file>