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7"/>
  </p:notesMasterIdLst>
  <p:handoutMasterIdLst>
    <p:handoutMasterId r:id="rId8"/>
  </p:handoutMasterIdLst>
  <p:sldIdLst>
    <p:sldId id="363" r:id="rId5"/>
    <p:sldId id="364" r:id="rId6"/>
  </p:sldIdLst>
  <p:sldSz cx="12192000" cy="6858000"/>
  <p:notesSz cx="6807200" cy="99393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IC" panose="00000500000000000000" pitchFamily="50" charset="0"/>
      <p:regular r:id="rId13"/>
      <p:bold r:id="rId14"/>
      <p:italic r:id="rId15"/>
      <p:boldItalic r:id="rId16"/>
    </p:embeddedFont>
    <p:embeddedFont>
      <p:font typeface="VIC SemiBold" panose="00000700000000000000" pitchFamily="50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005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4" autoAdjust="0"/>
    <p:restoredTop sz="56813" autoAdjust="0"/>
  </p:normalViewPr>
  <p:slideViewPr>
    <p:cSldViewPr snapToGrid="0">
      <p:cViewPr varScale="1">
        <p:scale>
          <a:sx n="88" d="100"/>
          <a:sy n="88" d="100"/>
        </p:scale>
        <p:origin x="256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894" y="-10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2/02/2022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Use the Pull of the Future activity to help you select the scenario you want to develop more.</a:t>
            </a:r>
          </a:p>
          <a:p>
            <a:endParaRPr lang="en-AU" dirty="0"/>
          </a:p>
          <a:p>
            <a:r>
              <a:rPr lang="en-AU" dirty="0"/>
              <a:t>You’ll look at the likely impact of the following on your organisation: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past successes and failures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cultural beliefs and social norms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emerging trends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stakeholder aspirations and expectations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any urgent need to improve how prepared you are to operate in a scenario.</a:t>
            </a:r>
          </a:p>
          <a:p>
            <a:endParaRPr lang="en-AU" dirty="0"/>
          </a:p>
          <a:p>
            <a:r>
              <a:rPr lang="en-AU" dirty="0"/>
              <a:t>To get the most out of this activity, it’s good to have developed a range of scenarios in module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15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Plot your scenarios on the Venn diagram to help you select the scenarios you want to develop more.</a:t>
            </a:r>
          </a:p>
          <a:p>
            <a:endParaRPr lang="en-AU" dirty="0"/>
          </a:p>
          <a:p>
            <a:r>
              <a:rPr lang="en-AU" dirty="0"/>
              <a:t>Where you answer ‘yes’ to more than one question, place the scenario in the section where the circles overlap.</a:t>
            </a:r>
          </a:p>
          <a:p>
            <a:endParaRPr lang="en-AU" dirty="0"/>
          </a:p>
          <a:p>
            <a:r>
              <a:rPr lang="en-AU" dirty="0"/>
              <a:t>If you answer ‘yes’ to all 3 questions, place the scenario in the centre of the Venn diagram.</a:t>
            </a:r>
          </a:p>
          <a:p>
            <a:endParaRPr lang="en-AU" dirty="0"/>
          </a:p>
          <a:p>
            <a:r>
              <a:rPr lang="en-AU" b="1" dirty="0"/>
              <a:t>Further</a:t>
            </a:r>
          </a:p>
          <a:p>
            <a:endParaRPr lang="en-AU" dirty="0"/>
          </a:p>
          <a:p>
            <a:r>
              <a:rPr lang="en-AU" dirty="0"/>
              <a:t>Explain to the group that in this session we will select, refine and prioritise those scenarios from the previous module.</a:t>
            </a:r>
          </a:p>
          <a:p>
            <a:endParaRPr lang="en-AU" dirty="0"/>
          </a:p>
          <a:p>
            <a:r>
              <a:rPr lang="en-AU" dirty="0"/>
              <a:t>Introduce Pull of the </a:t>
            </a:r>
            <a:r>
              <a:rPr lang="en-AU"/>
              <a:t>Future template</a:t>
            </a:r>
            <a:endParaRPr lang="en-AU" dirty="0"/>
          </a:p>
          <a:p>
            <a:endParaRPr lang="en-AU" dirty="0"/>
          </a:p>
          <a:p>
            <a:r>
              <a:rPr lang="en-AU" dirty="0"/>
              <a:t>Explain each part of the Venn diagram which represents: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past success and failures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cultural beliefs and social norms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emerging trends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stakeholder aspirations and expectations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an urgent need to improve preparedness to operate in a particular scenario.</a:t>
            </a:r>
          </a:p>
          <a:p>
            <a:endParaRPr lang="en-AU" dirty="0"/>
          </a:p>
          <a:p>
            <a:r>
              <a:rPr lang="en-AU" dirty="0"/>
              <a:t>Ask the group to place the scenarios developed into the relevant areas of the Venn diagram.</a:t>
            </a:r>
          </a:p>
          <a:p>
            <a:endParaRPr lang="en-AU" dirty="0"/>
          </a:p>
          <a:p>
            <a:r>
              <a:rPr lang="en-AU" dirty="0"/>
              <a:t>Consider where each scenario has been mapped and the suggested priority ranking to help inform which scenario to work on first.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833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11BD875F-5A7F-447E-8D78-67260FADB2E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93B8-A286-468D-B6DB-298A4541466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/>
              <a:t>Selecting Scenarios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{ … }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SELECTING SCENARIOS</a:t>
            </a:r>
          </a:p>
        </p:txBody>
      </p:sp>
    </p:spTree>
    <p:extLst>
      <p:ext uri="{BB962C8B-B14F-4D97-AF65-F5344CB8AC3E}">
        <p14:creationId xmlns:p14="http://schemas.microsoft.com/office/powerpoint/2010/main" val="10268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0F0D06F-3E29-4E3A-B574-14F08989BB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Pull of the future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6F1C9C2-9AFA-495C-B3EC-CE98E4CDE560}"/>
              </a:ext>
            </a:extLst>
          </p:cNvPr>
          <p:cNvSpPr txBox="1">
            <a:spLocks/>
          </p:cNvSpPr>
          <p:nvPr/>
        </p:nvSpPr>
        <p:spPr>
          <a:xfrm>
            <a:off x="448125" y="1350000"/>
            <a:ext cx="11304471" cy="720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400" dirty="0">
                <a:solidFill>
                  <a:schemeClr val="tx2"/>
                </a:solidFill>
              </a:rPr>
              <a:t>Scenarios developed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0A1005-253A-42F2-953E-E3E04764745B}"/>
              </a:ext>
            </a:extLst>
          </p:cNvPr>
          <p:cNvSpPr/>
          <p:nvPr/>
        </p:nvSpPr>
        <p:spPr>
          <a:xfrm>
            <a:off x="559777" y="207000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+mj-lt"/>
              </a:rPr>
              <a:t>A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79C5BD5E-762D-4E96-A2AD-774CF92F9682}"/>
              </a:ext>
            </a:extLst>
          </p:cNvPr>
          <p:cNvSpPr txBox="1">
            <a:spLocks/>
          </p:cNvSpPr>
          <p:nvPr/>
        </p:nvSpPr>
        <p:spPr>
          <a:xfrm>
            <a:off x="919777" y="2070000"/>
            <a:ext cx="180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Name of scenario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943962-9ADA-4AB6-AD92-91F6B691334F}"/>
              </a:ext>
            </a:extLst>
          </p:cNvPr>
          <p:cNvSpPr/>
          <p:nvPr/>
        </p:nvSpPr>
        <p:spPr>
          <a:xfrm>
            <a:off x="559777" y="2577025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+mj-lt"/>
              </a:rPr>
              <a:t>B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DDABB535-F191-48CB-833F-323E9B7A7D3D}"/>
              </a:ext>
            </a:extLst>
          </p:cNvPr>
          <p:cNvSpPr txBox="1">
            <a:spLocks/>
          </p:cNvSpPr>
          <p:nvPr/>
        </p:nvSpPr>
        <p:spPr>
          <a:xfrm>
            <a:off x="919777" y="2577025"/>
            <a:ext cx="180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Name of scenario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33C90-5175-40EC-9313-33C97A71A873}"/>
              </a:ext>
            </a:extLst>
          </p:cNvPr>
          <p:cNvSpPr/>
          <p:nvPr/>
        </p:nvSpPr>
        <p:spPr>
          <a:xfrm>
            <a:off x="559777" y="308405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+mj-lt"/>
              </a:rPr>
              <a:t>C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A0F2157C-BC16-44BF-B146-96B4351248C0}"/>
              </a:ext>
            </a:extLst>
          </p:cNvPr>
          <p:cNvSpPr txBox="1">
            <a:spLocks/>
          </p:cNvSpPr>
          <p:nvPr/>
        </p:nvSpPr>
        <p:spPr>
          <a:xfrm>
            <a:off x="919777" y="3084050"/>
            <a:ext cx="180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Name of scenario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14298E-1722-439C-9AA0-511815D7CAD6}"/>
              </a:ext>
            </a:extLst>
          </p:cNvPr>
          <p:cNvSpPr/>
          <p:nvPr/>
        </p:nvSpPr>
        <p:spPr>
          <a:xfrm>
            <a:off x="559777" y="3591075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atin typeface="+mj-lt"/>
              </a:rPr>
              <a:t>D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78EF0D9F-3EBC-49CE-B8B3-1BBD26DA989E}"/>
              </a:ext>
            </a:extLst>
          </p:cNvPr>
          <p:cNvSpPr txBox="1">
            <a:spLocks/>
          </p:cNvSpPr>
          <p:nvPr/>
        </p:nvSpPr>
        <p:spPr>
          <a:xfrm>
            <a:off x="919777" y="3591075"/>
            <a:ext cx="180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/>
              <a:t>Name of scenario</a:t>
            </a:r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CACAB36D-323A-4331-B948-89C623BE0CFD}"/>
              </a:ext>
            </a:extLst>
          </p:cNvPr>
          <p:cNvSpPr txBox="1">
            <a:spLocks/>
          </p:cNvSpPr>
          <p:nvPr/>
        </p:nvSpPr>
        <p:spPr>
          <a:xfrm>
            <a:off x="4320000" y="1890000"/>
            <a:ext cx="7432596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/>
              <a:t>Place scenarios developed into the relevant zones of the Venn diagram below. </a:t>
            </a:r>
            <a:br>
              <a:rPr lang="en-AU" sz="1400" dirty="0"/>
            </a:br>
            <a:r>
              <a:rPr lang="en-AU" sz="1400" dirty="0"/>
              <a:t>The numbers indicate recommended priority levels (1 being most important)</a:t>
            </a:r>
          </a:p>
        </p:txBody>
      </p:sp>
      <p:grpSp>
        <p:nvGrpSpPr>
          <p:cNvPr id="4" name="Group 3" descr="Picture of a Venn diagram of three overlapping circles, two at the top and one at the bottom.&#10;Top left circle repersents - Given past success, failures, cultural beliefs, social norms, is this scenario likely to unfold in 5 years? The number seven is in this circle.&#10;Top right circle repersents - Given emerging trends, stakeholder aspirations, expectations, how likely will this scenario unfold in 5 years? The number six is in this circle.&#10;Bottom circle repersents - Is there an urgent need to improve preparedness to operate in this scenario? The number five is in this circle.&#10;The number one is in the area at the centre where all three circles overlap.&#10;The number four is in the area where top left and right circles intersect.&#10;The number three is in the area where top left and bottom circles intersect.&#10;The number two is in the area where top right and bottom circles intersect.">
            <a:extLst>
              <a:ext uri="{FF2B5EF4-FFF2-40B4-BE49-F238E27FC236}">
                <a16:creationId xmlns:a16="http://schemas.microsoft.com/office/drawing/2014/main" id="{0FCF0187-D7CC-4E26-8591-259DBA83CFFA}"/>
              </a:ext>
            </a:extLst>
          </p:cNvPr>
          <p:cNvGrpSpPr/>
          <p:nvPr/>
        </p:nvGrpSpPr>
        <p:grpSpPr>
          <a:xfrm>
            <a:off x="4317598" y="2700000"/>
            <a:ext cx="7423200" cy="3780000"/>
            <a:chOff x="4317598" y="2700000"/>
            <a:chExt cx="7423200" cy="3780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02A2046-0855-4DA1-AE6D-80F249793475}"/>
                </a:ext>
              </a:extLst>
            </p:cNvPr>
            <p:cNvSpPr/>
            <p:nvPr/>
          </p:nvSpPr>
          <p:spPr>
            <a:xfrm>
              <a:off x="6086786" y="2700000"/>
              <a:ext cx="2160000" cy="2160000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1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BEAB575-E9A7-46F1-9AD2-55AE6CC51D85}"/>
                </a:ext>
              </a:extLst>
            </p:cNvPr>
            <p:cNvSpPr/>
            <p:nvPr/>
          </p:nvSpPr>
          <p:spPr>
            <a:xfrm>
              <a:off x="7811610" y="2709207"/>
              <a:ext cx="2160000" cy="2160000"/>
            </a:xfrm>
            <a:prstGeom prst="ellipse">
              <a:avLst/>
            </a:prstGeom>
            <a:solidFill>
              <a:schemeClr val="tx2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1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1AB5FA4-FFE2-4E23-B836-3266C6927FF9}"/>
                </a:ext>
              </a:extLst>
            </p:cNvPr>
            <p:cNvSpPr/>
            <p:nvPr/>
          </p:nvSpPr>
          <p:spPr>
            <a:xfrm>
              <a:off x="6949198" y="3726399"/>
              <a:ext cx="2160000" cy="2160000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1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444BA2-554C-490A-AC49-0DDD34B36C7F}"/>
                </a:ext>
              </a:extLst>
            </p:cNvPr>
            <p:cNvSpPr/>
            <p:nvPr/>
          </p:nvSpPr>
          <p:spPr>
            <a:xfrm>
              <a:off x="6986786" y="3374942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latin typeface="+mj-lt"/>
                </a:rPr>
                <a:t>7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99C50B-5DF0-430F-A1B0-5A3C7476121E}"/>
                </a:ext>
              </a:extLst>
            </p:cNvPr>
            <p:cNvSpPr/>
            <p:nvPr/>
          </p:nvSpPr>
          <p:spPr>
            <a:xfrm>
              <a:off x="8714731" y="3374942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latin typeface="+mj-lt"/>
                </a:rPr>
                <a:t>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9D3F1FE-8E5C-46CB-8161-DDCB6E5701E5}"/>
                </a:ext>
              </a:extLst>
            </p:cNvPr>
            <p:cNvSpPr/>
            <p:nvPr/>
          </p:nvSpPr>
          <p:spPr>
            <a:xfrm>
              <a:off x="7855039" y="4950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  <a:latin typeface="+mj-lt"/>
                </a:rPr>
                <a:t>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D23BDD2-B9B5-4DCF-8948-F12F3A70D5AB}"/>
                </a:ext>
              </a:extLst>
            </p:cNvPr>
            <p:cNvSpPr/>
            <p:nvPr/>
          </p:nvSpPr>
          <p:spPr>
            <a:xfrm>
              <a:off x="7855039" y="3374942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latin typeface="+mj-lt"/>
                </a:rPr>
                <a:t>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D56510A-AA5A-42E7-94E3-270C1947CB81}"/>
                </a:ext>
              </a:extLst>
            </p:cNvPr>
            <p:cNvSpPr/>
            <p:nvPr/>
          </p:nvSpPr>
          <p:spPr>
            <a:xfrm>
              <a:off x="7305136" y="4133706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latin typeface="+mj-lt"/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BB387C2-7D09-497E-8F21-97B88E7A2A12}"/>
                </a:ext>
              </a:extLst>
            </p:cNvPr>
            <p:cNvSpPr/>
            <p:nvPr/>
          </p:nvSpPr>
          <p:spPr>
            <a:xfrm>
              <a:off x="8347374" y="4133706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latin typeface="+mj-lt"/>
                </a:rPr>
                <a:t>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407F6B7-E9CA-417B-BB30-71CE786A176A}"/>
                </a:ext>
              </a:extLst>
            </p:cNvPr>
            <p:cNvSpPr/>
            <p:nvPr/>
          </p:nvSpPr>
          <p:spPr>
            <a:xfrm>
              <a:off x="7855039" y="3764499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latin typeface="+mj-lt"/>
                </a:rPr>
                <a:t>1</a:t>
              </a:r>
            </a:p>
          </p:txBody>
        </p:sp>
        <p:sp>
          <p:nvSpPr>
            <p:cNvPr id="38" name="Content Placeholder 5">
              <a:extLst>
                <a:ext uri="{FF2B5EF4-FFF2-40B4-BE49-F238E27FC236}">
                  <a16:creationId xmlns:a16="http://schemas.microsoft.com/office/drawing/2014/main" id="{0412B4A9-D526-4E02-B33D-25F93AAF9F94}"/>
                </a:ext>
              </a:extLst>
            </p:cNvPr>
            <p:cNvSpPr txBox="1">
              <a:spLocks/>
            </p:cNvSpPr>
            <p:nvPr/>
          </p:nvSpPr>
          <p:spPr>
            <a:xfrm>
              <a:off x="4317598" y="3308535"/>
              <a:ext cx="1440000" cy="1440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000" dirty="0"/>
                <a:t>Given past success, failures, cultural beliefs, social norms, is this scenario likely to unfold in 5 years?</a:t>
              </a:r>
            </a:p>
          </p:txBody>
        </p:sp>
        <p:sp>
          <p:nvSpPr>
            <p:cNvPr id="35" name="Content Placeholder 5">
              <a:extLst>
                <a:ext uri="{FF2B5EF4-FFF2-40B4-BE49-F238E27FC236}">
                  <a16:creationId xmlns:a16="http://schemas.microsoft.com/office/drawing/2014/main" id="{1E1ADAE0-0562-4264-BEDC-B88E99540754}"/>
                </a:ext>
              </a:extLst>
            </p:cNvPr>
            <p:cNvSpPr txBox="1">
              <a:spLocks/>
            </p:cNvSpPr>
            <p:nvPr/>
          </p:nvSpPr>
          <p:spPr>
            <a:xfrm>
              <a:off x="10300798" y="3308535"/>
              <a:ext cx="1440000" cy="1440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000" dirty="0"/>
                <a:t>Given emerging trends, stakeholder aspirations, expectations, how likely will this scenario unfold in 5 years?</a:t>
              </a:r>
            </a:p>
          </p:txBody>
        </p:sp>
        <p:sp>
          <p:nvSpPr>
            <p:cNvPr id="37" name="Content Placeholder 5">
              <a:extLst>
                <a:ext uri="{FF2B5EF4-FFF2-40B4-BE49-F238E27FC236}">
                  <a16:creationId xmlns:a16="http://schemas.microsoft.com/office/drawing/2014/main" id="{B40475AB-BBBC-4A24-8E7E-DFE22C8EDC72}"/>
                </a:ext>
              </a:extLst>
            </p:cNvPr>
            <p:cNvSpPr txBox="1">
              <a:spLocks/>
            </p:cNvSpPr>
            <p:nvPr/>
          </p:nvSpPr>
          <p:spPr>
            <a:xfrm>
              <a:off x="6596298" y="6120000"/>
              <a:ext cx="2880000" cy="360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6000" indent="-3429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9150" indent="-3429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/>
                <a:t>Is there an urgent need to improve preparedness to operate in this scenario?</a:t>
              </a:r>
            </a:p>
          </p:txBody>
        </p:sp>
      </p:grp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06DF18EE-F735-4498-BC13-98A3C6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2371511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3963B9-7192-4206-8C1E-4B7D7E9DA69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d589e2-c5c0-4129-a42c-0898ec1aa57b"/>
    <ds:schemaRef ds:uri="http://purl.org/dc/terms/"/>
    <ds:schemaRef ds:uri="dadc71ce-6e8c-45a9-a388-6bde238754a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11483</TotalTime>
  <Words>377</Words>
  <Application>Microsoft Office PowerPoint</Application>
  <PresentationFormat>Widescreen</PresentationFormat>
  <Paragraphs>59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Courier New</vt:lpstr>
      <vt:lpstr>VIC SemiBold</vt:lpstr>
      <vt:lpstr>Arial</vt:lpstr>
      <vt:lpstr>Calibri</vt:lpstr>
      <vt:lpstr>VIC</vt:lpstr>
      <vt:lpstr>VPSC Theme</vt:lpstr>
      <vt:lpstr>Selecting Scenarios</vt:lpstr>
      <vt:lpstr>Pull of the future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Staphenie S Yau (VPSC)</dc:creator>
  <cp:lastModifiedBy>Staphenie S Yau (VPSC)</cp:lastModifiedBy>
  <cp:revision>311</cp:revision>
  <cp:lastPrinted>2019-10-07T23:38:14Z</cp:lastPrinted>
  <dcterms:created xsi:type="dcterms:W3CDTF">2021-05-24T06:08:51Z</dcterms:created>
  <dcterms:modified xsi:type="dcterms:W3CDTF">2022-02-02T04:22:56Z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2022-02-02T04:22:54Z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