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4"/>
  </p:sldMasterIdLst>
  <p:notesMasterIdLst>
    <p:notesMasterId r:id="rId8"/>
  </p:notesMasterIdLst>
  <p:handoutMasterIdLst>
    <p:handoutMasterId r:id="rId9"/>
  </p:handoutMasterIdLst>
  <p:sldIdLst>
    <p:sldId id="355" r:id="rId5"/>
    <p:sldId id="356" r:id="rId6"/>
    <p:sldId id="357" r:id="rId7"/>
  </p:sldIdLst>
  <p:sldSz cx="12192000" cy="6858000"/>
  <p:notesSz cx="6807200" cy="9939338"/>
  <p:embeddedFontLst>
    <p:embeddedFont>
      <p:font typeface="Calibri" panose="020F0502020204030204" pitchFamily="34" charset="0"/>
      <p:regular r:id="rId10"/>
      <p:bold r:id="rId11"/>
      <p:italic r:id="rId12"/>
      <p:boldItalic r:id="rId13"/>
    </p:embeddedFont>
    <p:embeddedFont>
      <p:font typeface="VIC" panose="00000500000000000000" pitchFamily="50" charset="0"/>
      <p:regular r:id="rId14"/>
      <p:bold r:id="rId15"/>
      <p:italic r:id="rId16"/>
      <p:boldItalic r:id="rId17"/>
    </p:embeddedFont>
    <p:embeddedFont>
      <p:font typeface="VIC SemiBold" panose="00000700000000000000" pitchFamily="50"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19"/>
    <a:srgbClr val="53565A"/>
    <a:srgbClr val="F2F2F2"/>
    <a:srgbClr val="00573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3" autoAdjust="0"/>
    <p:restoredTop sz="69694" autoAdjust="0"/>
  </p:normalViewPr>
  <p:slideViewPr>
    <p:cSldViewPr snapToGrid="0">
      <p:cViewPr varScale="1">
        <p:scale>
          <a:sx n="109" d="100"/>
          <a:sy n="109" d="100"/>
        </p:scale>
        <p:origin x="2316" y="114"/>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p:scale>
          <a:sx n="125" d="100"/>
          <a:sy n="125" d="100"/>
        </p:scale>
        <p:origin x="3894" y="-10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D0D6BA-BB16-4CAB-88F2-EDB3DA32984A}"/>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sz="1000">
              <a:latin typeface="VIC" panose="00000500000000000000" pitchFamily="50" charset="0"/>
            </a:endParaRPr>
          </a:p>
        </p:txBody>
      </p:sp>
      <p:sp>
        <p:nvSpPr>
          <p:cNvPr id="3" name="Date Placeholder 2">
            <a:extLst>
              <a:ext uri="{FF2B5EF4-FFF2-40B4-BE49-F238E27FC236}">
                <a16:creationId xmlns:a16="http://schemas.microsoft.com/office/drawing/2014/main" id="{ACB5A027-55D3-464B-8E50-FF7ED1199582}"/>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C7286C0-8822-4EF4-8BBB-B4786730E3E7}" type="datetimeFigureOut">
              <a:rPr lang="en-AU" sz="1000" smtClean="0">
                <a:latin typeface="VIC" panose="00000500000000000000" pitchFamily="50" charset="0"/>
              </a:rPr>
              <a:t>2/02/2022</a:t>
            </a:fld>
            <a:endParaRPr lang="en-AU" sz="1000">
              <a:latin typeface="VIC" panose="00000500000000000000" pitchFamily="50" charset="0"/>
            </a:endParaRPr>
          </a:p>
        </p:txBody>
      </p:sp>
      <p:sp>
        <p:nvSpPr>
          <p:cNvPr id="4" name="Footer Placeholder 3">
            <a:extLst>
              <a:ext uri="{FF2B5EF4-FFF2-40B4-BE49-F238E27FC236}">
                <a16:creationId xmlns:a16="http://schemas.microsoft.com/office/drawing/2014/main" id="{88B63645-5283-40BE-BBCE-5AB0E2BC5873}"/>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sz="1000">
              <a:latin typeface="VIC" panose="00000500000000000000" pitchFamily="50" charset="0"/>
            </a:endParaRPr>
          </a:p>
        </p:txBody>
      </p:sp>
      <p:sp>
        <p:nvSpPr>
          <p:cNvPr id="5" name="Slide Number Placeholder 4">
            <a:extLst>
              <a:ext uri="{FF2B5EF4-FFF2-40B4-BE49-F238E27FC236}">
                <a16:creationId xmlns:a16="http://schemas.microsoft.com/office/drawing/2014/main" id="{2023CF5F-75C1-4863-BD72-D238141D32F6}"/>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27F7D0E9-8584-43DE-8407-D6037F4ACE16}" type="slidenum">
              <a:rPr lang="en-AU" sz="1000" smtClean="0">
                <a:latin typeface="VIC" panose="00000500000000000000" pitchFamily="50" charset="0"/>
              </a:rPr>
              <a:t>‹#›</a:t>
            </a:fld>
            <a:endParaRPr lang="en-AU" sz="1000">
              <a:latin typeface="VIC" panose="00000500000000000000" pitchFamily="50" charset="0"/>
            </a:endParaRPr>
          </a:p>
        </p:txBody>
      </p:sp>
    </p:spTree>
    <p:extLst>
      <p:ext uri="{BB962C8B-B14F-4D97-AF65-F5344CB8AC3E}">
        <p14:creationId xmlns:p14="http://schemas.microsoft.com/office/powerpoint/2010/main" val="136412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VIC" panose="00000500000000000000" pitchFamily="50" charset="0"/>
              </a:defRPr>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VIC" panose="00000500000000000000" pitchFamily="50" charset="0"/>
              </a:defRPr>
            </a:lvl1pPr>
          </a:lstStyle>
          <a:p>
            <a:fld id="{8ACA2593-6C6B-4863-92FF-CB38C695B71E}" type="datetimeFigureOut">
              <a:rPr lang="en-AU" smtClean="0"/>
              <a:pPr/>
              <a:t>2/02/2022</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VIC" panose="00000500000000000000" pitchFamily="50" charset="0"/>
              </a:defRPr>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VIC" panose="00000500000000000000" pitchFamily="50" charset="0"/>
              </a:defRPr>
            </a:lvl1pPr>
          </a:lstStyle>
          <a:p>
            <a:fld id="{50C044D7-66D8-4C3D-AF0A-6578452FBC10}" type="slidenum">
              <a:rPr lang="en-AU" smtClean="0"/>
              <a:pPr/>
              <a:t>‹#›</a:t>
            </a:fld>
            <a:endParaRPr lang="en-AU"/>
          </a:p>
        </p:txBody>
      </p:sp>
    </p:spTree>
    <p:extLst>
      <p:ext uri="{BB962C8B-B14F-4D97-AF65-F5344CB8AC3E}">
        <p14:creationId xmlns:p14="http://schemas.microsoft.com/office/powerpoint/2010/main" val="233043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IC" panose="00000500000000000000" pitchFamily="50"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module is for us to consider the different scenarios that we may face in our workplace in the future.</a:t>
            </a:r>
          </a:p>
        </p:txBody>
      </p:sp>
      <p:sp>
        <p:nvSpPr>
          <p:cNvPr id="4" name="Slide Number Placeholder 3"/>
          <p:cNvSpPr>
            <a:spLocks noGrp="1"/>
          </p:cNvSpPr>
          <p:nvPr>
            <p:ph type="sldNum" sz="quarter" idx="5"/>
          </p:nvPr>
        </p:nvSpPr>
        <p:spPr/>
        <p:txBody>
          <a:bodyPr/>
          <a:lstStyle/>
          <a:p>
            <a:fld id="{50C044D7-66D8-4C3D-AF0A-6578452FBC10}" type="slidenum">
              <a:rPr lang="en-AU" smtClean="0"/>
              <a:pPr/>
              <a:t>1</a:t>
            </a:fld>
            <a:endParaRPr lang="en-AU"/>
          </a:p>
        </p:txBody>
      </p:sp>
    </p:spTree>
    <p:extLst>
      <p:ext uri="{BB962C8B-B14F-4D97-AF65-F5344CB8AC3E}">
        <p14:creationId xmlns:p14="http://schemas.microsoft.com/office/powerpoint/2010/main" val="3779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will explore a number of scenario archetypes when we think about what the future might look like for your business area: </a:t>
            </a:r>
          </a:p>
          <a:p>
            <a:endParaRPr lang="en-AU" dirty="0"/>
          </a:p>
          <a:p>
            <a:pPr marL="171450" indent="-171450">
              <a:buFont typeface="Arial" panose="020B0604020202020204" pitchFamily="34" charset="0"/>
              <a:buChar char="•"/>
            </a:pPr>
            <a:r>
              <a:rPr lang="en-AU" dirty="0"/>
              <a:t>the first scenario is one of </a:t>
            </a:r>
            <a:r>
              <a:rPr lang="en-AU" b="1" dirty="0"/>
              <a:t>growth</a:t>
            </a:r>
            <a:r>
              <a:rPr lang="en-AU" dirty="0"/>
              <a:t> where work and expectations continue to grow in the future without much disruption. This is a fairly optimistic scenario and one that we find is probably most common in a lot of business planning activities</a:t>
            </a:r>
          </a:p>
          <a:p>
            <a:pPr marL="171450" indent="-171450">
              <a:buFont typeface="Arial" panose="020B0604020202020204" pitchFamily="34" charset="0"/>
              <a:buChar char="•"/>
            </a:pPr>
            <a:r>
              <a:rPr lang="en-AU" dirty="0"/>
              <a:t>the second scenario is one of </a:t>
            </a:r>
            <a:r>
              <a:rPr lang="en-AU" b="1" dirty="0"/>
              <a:t>transformation</a:t>
            </a:r>
            <a:r>
              <a:rPr lang="en-AU" dirty="0"/>
              <a:t> where the way that the business unit works is changed quite radically. This could be caused by the use of artificial intelligence or could be an industry that's disrupted. In the pilot that we did with signal services and network operations this scenario was about an increase in the use of artificial intelligence</a:t>
            </a:r>
          </a:p>
          <a:p>
            <a:pPr marL="171450" indent="-171450">
              <a:buFont typeface="Arial" panose="020B0604020202020204" pitchFamily="34" charset="0"/>
              <a:buChar char="•"/>
            </a:pPr>
            <a:r>
              <a:rPr lang="en-AU" dirty="0"/>
              <a:t>the third scenario is one of </a:t>
            </a:r>
            <a:r>
              <a:rPr lang="en-AU" b="1" dirty="0"/>
              <a:t>constraint</a:t>
            </a:r>
            <a:r>
              <a:rPr lang="en-AU" dirty="0"/>
              <a:t> where the work remains largely the same or could be limited or constrained. For say economic reasons in the pilot with transport in this situation there was a large amount of policy regulation that provided boundaries around the work of the team</a:t>
            </a:r>
          </a:p>
          <a:p>
            <a:pPr marL="171450" indent="-171450">
              <a:buFont typeface="Arial" panose="020B0604020202020204" pitchFamily="34" charset="0"/>
              <a:buChar char="•"/>
            </a:pPr>
            <a:r>
              <a:rPr lang="en-AU" dirty="0"/>
              <a:t>and the final scenario is one of </a:t>
            </a:r>
            <a:r>
              <a:rPr lang="en-AU" b="1" dirty="0"/>
              <a:t>collapse</a:t>
            </a:r>
            <a:r>
              <a:rPr lang="en-AU" dirty="0"/>
              <a:t> where there would be a rapid breakdown in the ability to deliver the work activities. We've highlighted that the feeling here that this would evoke would be worried</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Point out that the purpose of this is to develop different types of scenarios and that they don't have to fall into these four distinct categories.</a:t>
            </a:r>
          </a:p>
        </p:txBody>
      </p:sp>
      <p:sp>
        <p:nvSpPr>
          <p:cNvPr id="4" name="Slide Number Placeholder 3"/>
          <p:cNvSpPr>
            <a:spLocks noGrp="1"/>
          </p:cNvSpPr>
          <p:nvPr>
            <p:ph type="sldNum" sz="quarter" idx="5"/>
          </p:nvPr>
        </p:nvSpPr>
        <p:spPr/>
        <p:txBody>
          <a:bodyPr/>
          <a:lstStyle/>
          <a:p>
            <a:fld id="{50C044D7-66D8-4C3D-AF0A-6578452FBC10}" type="slidenum">
              <a:rPr lang="en-AU" smtClean="0"/>
              <a:pPr/>
              <a:t>2</a:t>
            </a:fld>
            <a:endParaRPr lang="en-AU"/>
          </a:p>
        </p:txBody>
      </p:sp>
    </p:spTree>
    <p:extLst>
      <p:ext uri="{BB962C8B-B14F-4D97-AF65-F5344CB8AC3E}">
        <p14:creationId xmlns:p14="http://schemas.microsoft.com/office/powerpoint/2010/main" val="305457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Drawing from insights gathered in STEEP analysis, start to form scenarios in line with the four scenario archetypes.</a:t>
            </a:r>
          </a:p>
          <a:p>
            <a:endParaRPr lang="en-AU" dirty="0"/>
          </a:p>
          <a:p>
            <a:pPr marL="171450" indent="-171450">
              <a:buFont typeface="Arial" panose="020B0604020202020204" pitchFamily="34" charset="0"/>
              <a:buChar char="•"/>
            </a:pPr>
            <a:r>
              <a:rPr lang="en-AU" dirty="0"/>
              <a:t>Select the key drivers from your STEEP analysis. (perhaps consider one of the most obvious drivers) and think about which future this could arise in (growth transformation, constraint, collapse)</a:t>
            </a:r>
          </a:p>
          <a:p>
            <a:pPr marL="171450" indent="-171450">
              <a:buFont typeface="Arial" panose="020B0604020202020204" pitchFamily="34" charset="0"/>
              <a:buChar char="•"/>
            </a:pPr>
            <a:r>
              <a:rPr lang="en-AU" dirty="0"/>
              <a:t>Add on some of the other drivers to the situation to build on your scenario</a:t>
            </a:r>
          </a:p>
          <a:p>
            <a:pPr marL="171450" indent="-171450">
              <a:buFont typeface="Arial" panose="020B0604020202020204" pitchFamily="34" charset="0"/>
              <a:buChar char="•"/>
            </a:pPr>
            <a:r>
              <a:rPr lang="en-AU" dirty="0"/>
              <a:t>Consider what this scenario would look like - what are the changes to expectation, tasks, roles and day to day operations we might see </a:t>
            </a:r>
          </a:p>
          <a:p>
            <a:pPr marL="171450" indent="-171450">
              <a:buFont typeface="Arial" panose="020B0604020202020204" pitchFamily="34" charset="0"/>
              <a:buChar char="•"/>
            </a:pPr>
            <a:r>
              <a:rPr lang="en-AU" dirty="0"/>
              <a:t>Build each of your scenarios giving it a name, description of the scenario and also describe the expectations of the team in this scenario, the tasks, roles and the day to day operations</a:t>
            </a:r>
          </a:p>
          <a:p>
            <a:pPr marL="171450" indent="-171450">
              <a:buFont typeface="Arial" panose="020B0604020202020204" pitchFamily="34" charset="0"/>
              <a:buChar char="•"/>
            </a:pPr>
            <a:r>
              <a:rPr lang="en-AU" dirty="0"/>
              <a:t>Aim to develop at least 4 scenarios. Don’t feel these need to be different types of scenarios, there may be two transformation scenarios and no constraint scenario for example however it is good to have at least one collapse scenario.</a:t>
            </a:r>
          </a:p>
        </p:txBody>
      </p:sp>
      <p:sp>
        <p:nvSpPr>
          <p:cNvPr id="4" name="Slide Number Placeholder 3"/>
          <p:cNvSpPr>
            <a:spLocks noGrp="1"/>
          </p:cNvSpPr>
          <p:nvPr>
            <p:ph type="sldNum" sz="quarter" idx="5"/>
          </p:nvPr>
        </p:nvSpPr>
        <p:spPr/>
        <p:txBody>
          <a:bodyPr/>
          <a:lstStyle/>
          <a:p>
            <a:fld id="{50C044D7-66D8-4C3D-AF0A-6578452FBC10}" type="slidenum">
              <a:rPr lang="en-AU" smtClean="0"/>
              <a:pPr/>
              <a:t>3</a:t>
            </a:fld>
            <a:endParaRPr lang="en-AU"/>
          </a:p>
        </p:txBody>
      </p:sp>
    </p:spTree>
    <p:extLst>
      <p:ext uri="{BB962C8B-B14F-4D97-AF65-F5344CB8AC3E}">
        <p14:creationId xmlns:p14="http://schemas.microsoft.com/office/powerpoint/2010/main" val="2631989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D5AB2-D9FD-4F9A-A8C6-244DCBBB4917}"/>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Victorian Public Sector Commission logo">
            <a:extLst>
              <a:ext uri="{FF2B5EF4-FFF2-40B4-BE49-F238E27FC236}">
                <a16:creationId xmlns:a16="http://schemas.microsoft.com/office/drawing/2014/main" id="{21E5F060-C014-4FDE-902C-54D446EF0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5" name="Straight Connector 4">
            <a:extLst>
              <a:ext uri="{FF2B5EF4-FFF2-40B4-BE49-F238E27FC236}">
                <a16:creationId xmlns:a16="http://schemas.microsoft.com/office/drawing/2014/main" id="{1F03B934-896E-47C6-97B8-4C053AF462E8}"/>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Victorian State Government logo">
            <a:extLst>
              <a:ext uri="{FF2B5EF4-FFF2-40B4-BE49-F238E27FC236}">
                <a16:creationId xmlns:a16="http://schemas.microsoft.com/office/drawing/2014/main" id="{232C7FC6-2E49-4BF1-8A56-F03F1268D1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7" name="Title 1">
            <a:extLst>
              <a:ext uri="{FF2B5EF4-FFF2-40B4-BE49-F238E27FC236}">
                <a16:creationId xmlns:a16="http://schemas.microsoft.com/office/drawing/2014/main" id="{F9DFAAA9-C447-4070-B34A-3E20A966884C}"/>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tx2"/>
                </a:solidFill>
                <a:latin typeface="+mj-lt"/>
              </a:defRPr>
            </a:lvl1pPr>
          </a:lstStyle>
          <a:p>
            <a:r>
              <a:rPr lang="en-US" dirty="0"/>
              <a:t>Document title</a:t>
            </a:r>
            <a:endParaRPr lang="en-AU" dirty="0"/>
          </a:p>
        </p:txBody>
      </p:sp>
      <p:sp>
        <p:nvSpPr>
          <p:cNvPr id="8" name="Text Placeholder 2">
            <a:extLst>
              <a:ext uri="{FF2B5EF4-FFF2-40B4-BE49-F238E27FC236}">
                <a16:creationId xmlns:a16="http://schemas.microsoft.com/office/drawing/2014/main" id="{A7C8D9BA-BCFA-4C10-8065-8D1D27D9F55C}"/>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pic>
        <p:nvPicPr>
          <p:cNvPr id="9" name="Picture 8">
            <a:extLst>
              <a:ext uri="{FF2B5EF4-FFF2-40B4-BE49-F238E27FC236}">
                <a16:creationId xmlns:a16="http://schemas.microsoft.com/office/drawing/2014/main" id="{7039E811-3118-482A-9FB7-2C91E7E06272}"/>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7"/>
            <a:ext cx="2674036" cy="5444432"/>
          </a:xfrm>
          <a:prstGeom prst="rect">
            <a:avLst/>
          </a:prstGeom>
        </p:spPr>
      </p:pic>
    </p:spTree>
    <p:extLst>
      <p:ext uri="{BB962C8B-B14F-4D97-AF65-F5344CB8AC3E}">
        <p14:creationId xmlns:p14="http://schemas.microsoft.com/office/powerpoint/2010/main" val="221305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three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9"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57397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two column lef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8"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85125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two column righ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1371328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heading content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2893925"/>
            <a:ext cx="11304000"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57380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4199694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heading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26126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805670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09216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content one column">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1884067"/>
            <a:ext cx="113040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72584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9370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AF9F8-15B4-4CEC-A912-965414E70702}"/>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CC37A9D-E641-40C8-A130-D07F4793D9A5}"/>
              </a:ext>
              <a:ext uri="{C183D7F6-B498-43B3-948B-1728B52AA6E4}">
                <adec:decorative xmlns:adec="http://schemas.microsoft.com/office/drawing/2017/decorative" val="1"/>
              </a:ext>
            </a:extLst>
          </p:cNvPr>
          <p:cNvSpPr/>
          <p:nvPr userDrawn="1"/>
        </p:nvSpPr>
        <p:spPr>
          <a:xfrm>
            <a:off x="0" y="5393213"/>
            <a:ext cx="12192000" cy="146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p:txBody>
      </p:sp>
      <p:cxnSp>
        <p:nvCxnSpPr>
          <p:cNvPr id="5" name="Straight Connector 4">
            <a:extLst>
              <a:ext uri="{FF2B5EF4-FFF2-40B4-BE49-F238E27FC236}">
                <a16:creationId xmlns:a16="http://schemas.microsoft.com/office/drawing/2014/main" id="{3CEDA7ED-479F-471C-AAF0-4DD059644FCB}"/>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A188545-06F8-4505-8F32-77F0BDB6B993}"/>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2"/>
            <a:ext cx="2805537" cy="5537515"/>
          </a:xfrm>
          <a:prstGeom prst="rect">
            <a:avLst/>
          </a:prstGeom>
        </p:spPr>
      </p:pic>
      <p:sp>
        <p:nvSpPr>
          <p:cNvPr id="8" name="Text Placeholder 2">
            <a:extLst>
              <a:ext uri="{FF2B5EF4-FFF2-40B4-BE49-F238E27FC236}">
                <a16:creationId xmlns:a16="http://schemas.microsoft.com/office/drawing/2014/main" id="{CFACD082-C9ED-4E8A-A942-D3D9E958B7F1}"/>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pic>
        <p:nvPicPr>
          <p:cNvPr id="9" name="Picture 8" descr="Victorian Public Sector Commission logo">
            <a:extLst>
              <a:ext uri="{FF2B5EF4-FFF2-40B4-BE49-F238E27FC236}">
                <a16:creationId xmlns:a16="http://schemas.microsoft.com/office/drawing/2014/main" id="{4A78CA93-D021-4AEE-8121-6C149C9A42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10" name="Picture 9" descr="Victorian State Government logo">
            <a:extLst>
              <a:ext uri="{FF2B5EF4-FFF2-40B4-BE49-F238E27FC236}">
                <a16:creationId xmlns:a16="http://schemas.microsoft.com/office/drawing/2014/main" id="{E1A3141A-ACD0-4A92-A36B-FA52D8601E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1" name="Title 1">
            <a:extLst>
              <a:ext uri="{FF2B5EF4-FFF2-40B4-BE49-F238E27FC236}">
                <a16:creationId xmlns:a16="http://schemas.microsoft.com/office/drawing/2014/main" id="{451E51DA-8BF2-45DA-BFDD-719397C1162F}"/>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bg1"/>
                </a:solidFill>
                <a:latin typeface="+mj-lt"/>
              </a:defRPr>
            </a:lvl1pPr>
          </a:lstStyle>
          <a:p>
            <a:r>
              <a:rPr lang="en-US" dirty="0"/>
              <a:t>Document title</a:t>
            </a:r>
            <a:endParaRPr lang="en-AU" dirty="0"/>
          </a:p>
        </p:txBody>
      </p:sp>
    </p:spTree>
    <p:extLst>
      <p:ext uri="{BB962C8B-B14F-4D97-AF65-F5344CB8AC3E}">
        <p14:creationId xmlns:p14="http://schemas.microsoft.com/office/powerpoint/2010/main" val="86802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content three column">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259253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content two column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B861301E-BD17-46B0-AEBC-1FBE99F03B51}"/>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1392058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content two column righ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010E09C2-07D6-4527-8D15-CFE04D0F28ED}"/>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1002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content two column two r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6" name="Content Placeholder 2">
            <a:extLst>
              <a:ext uri="{FF2B5EF4-FFF2-40B4-BE49-F238E27FC236}">
                <a16:creationId xmlns:a16="http://schemas.microsoft.com/office/drawing/2014/main" id="{59CD7F1C-3FE3-44F0-932D-E741F18E3CA3}"/>
              </a:ext>
            </a:extLst>
          </p:cNvPr>
          <p:cNvSpPr>
            <a:spLocks noGrp="1"/>
          </p:cNvSpPr>
          <p:nvPr>
            <p:ph idx="13" hasCustomPrompt="1"/>
          </p:nvPr>
        </p:nvSpPr>
        <p:spPr>
          <a:xfrm>
            <a:off x="448125"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Content Placeholder 2">
            <a:extLst>
              <a:ext uri="{FF2B5EF4-FFF2-40B4-BE49-F238E27FC236}">
                <a16:creationId xmlns:a16="http://schemas.microsoft.com/office/drawing/2014/main" id="{AC1B3280-64A0-4DAF-B1C1-11E1CBB63F85}"/>
              </a:ext>
            </a:extLst>
          </p:cNvPr>
          <p:cNvSpPr>
            <a:spLocks noGrp="1"/>
          </p:cNvSpPr>
          <p:nvPr>
            <p:ph idx="14" hasCustomPrompt="1"/>
          </p:nvPr>
        </p:nvSpPr>
        <p:spPr>
          <a:xfrm>
            <a:off x="6252000"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910503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content three column lef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80766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content three column righ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68694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content three column three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246732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s content two colum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06DCB42-E469-4824-AAC3-339D2A716635}"/>
              </a:ext>
            </a:extLst>
          </p:cNvPr>
          <p:cNvSpPr>
            <a:spLocks noGrp="1"/>
          </p:cNvSpPr>
          <p:nvPr>
            <p:ph type="body" idx="1" hasCustomPrompt="1"/>
          </p:nvPr>
        </p:nvSpPr>
        <p:spPr>
          <a:xfrm>
            <a:off x="448125"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Content Placeholder 2">
            <a:extLst>
              <a:ext uri="{FF2B5EF4-FFF2-40B4-BE49-F238E27FC236}">
                <a16:creationId xmlns:a16="http://schemas.microsoft.com/office/drawing/2014/main" id="{B104E966-1AA1-4771-8AC8-615981604009}"/>
              </a:ext>
            </a:extLst>
          </p:cNvPr>
          <p:cNvSpPr>
            <a:spLocks noGrp="1"/>
          </p:cNvSpPr>
          <p:nvPr>
            <p:ph idx="1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836A963D-1AF0-41C4-A699-9AE5C7D28652}"/>
              </a:ext>
            </a:extLst>
          </p:cNvPr>
          <p:cNvSpPr>
            <a:spLocks noGrp="1"/>
          </p:cNvSpPr>
          <p:nvPr>
            <p:ph idx="12"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5" name="Text Placeholder 2">
            <a:extLst>
              <a:ext uri="{FF2B5EF4-FFF2-40B4-BE49-F238E27FC236}">
                <a16:creationId xmlns:a16="http://schemas.microsoft.com/office/drawing/2014/main" id="{184819B8-8BC7-4CFD-9BEF-1C4DE7860FA3}"/>
              </a:ext>
            </a:extLst>
          </p:cNvPr>
          <p:cNvSpPr>
            <a:spLocks noGrp="1"/>
          </p:cNvSpPr>
          <p:nvPr>
            <p:ph type="body" idx="13" hasCustomPrompt="1"/>
          </p:nvPr>
        </p:nvSpPr>
        <p:spPr>
          <a:xfrm>
            <a:off x="6252000"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775C9CE4-50D3-4160-9964-6BCDD996C866}"/>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1883574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s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141696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s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9558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0FAD4-1585-47D8-940C-9DF8AAEE747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80319712-10C1-4247-9F11-036E392F35CC}"/>
              </a:ext>
            </a:extLst>
          </p:cNvPr>
          <p:cNvSpPr>
            <a:spLocks noGrp="1"/>
          </p:cNvSpPr>
          <p:nvPr>
            <p:ph type="pic" sz="quarter" idx="10" hasCustomPrompt="1"/>
          </p:nvPr>
        </p:nvSpPr>
        <p:spPr>
          <a:xfrm>
            <a:off x="447525" y="331788"/>
            <a:ext cx="11304738" cy="5069196"/>
          </a:xfrm>
        </p:spPr>
        <p:txBody>
          <a:bodyPr anchor="ctr" anchorCtr="0"/>
          <a:lstStyle>
            <a:lvl1pPr marL="0" indent="0" algn="ctr">
              <a:buNone/>
              <a:defRPr/>
            </a:lvl1pPr>
          </a:lstStyle>
          <a:p>
            <a:r>
              <a:rPr lang="en-AU" dirty="0"/>
              <a:t>Add your picture</a:t>
            </a:r>
          </a:p>
        </p:txBody>
      </p:sp>
      <p:pic>
        <p:nvPicPr>
          <p:cNvPr id="5" name="Picture 4" descr="Victorian Public Sector Commission logo">
            <a:extLst>
              <a:ext uri="{FF2B5EF4-FFF2-40B4-BE49-F238E27FC236}">
                <a16:creationId xmlns:a16="http://schemas.microsoft.com/office/drawing/2014/main" id="{7DD48556-0667-43F0-B313-350812BE6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6" name="Straight Connector 5">
            <a:extLst>
              <a:ext uri="{FF2B5EF4-FFF2-40B4-BE49-F238E27FC236}">
                <a16:creationId xmlns:a16="http://schemas.microsoft.com/office/drawing/2014/main" id="{50BC4D16-785D-432A-97DD-BE35C4A2ECE5}"/>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Victorian State Government logo">
            <a:extLst>
              <a:ext uri="{FF2B5EF4-FFF2-40B4-BE49-F238E27FC236}">
                <a16:creationId xmlns:a16="http://schemas.microsoft.com/office/drawing/2014/main" id="{37C673C7-62B9-44AC-A823-4FFDE07A9A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2" name="Text Placeholder 2">
            <a:extLst>
              <a:ext uri="{FF2B5EF4-FFF2-40B4-BE49-F238E27FC236}">
                <a16:creationId xmlns:a16="http://schemas.microsoft.com/office/drawing/2014/main" id="{EA3E4B8A-6670-4C80-8215-2CFB34DFDF87}"/>
              </a:ext>
            </a:extLst>
          </p:cNvPr>
          <p:cNvSpPr>
            <a:spLocks noGrp="1"/>
          </p:cNvSpPr>
          <p:nvPr>
            <p:ph type="body" idx="1" hasCustomPrompt="1"/>
          </p:nvPr>
        </p:nvSpPr>
        <p:spPr>
          <a:xfrm>
            <a:off x="447525" y="3465513"/>
            <a:ext cx="5312475" cy="493341"/>
          </a:xfrm>
          <a:solidFill>
            <a:schemeClr val="bg1"/>
          </a:solidFill>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sp>
        <p:nvSpPr>
          <p:cNvPr id="13" name="Title 1">
            <a:extLst>
              <a:ext uri="{FF2B5EF4-FFF2-40B4-BE49-F238E27FC236}">
                <a16:creationId xmlns:a16="http://schemas.microsoft.com/office/drawing/2014/main" id="{27DB9D85-414C-4E77-BE19-DED1E9B6AF58}"/>
              </a:ext>
            </a:extLst>
          </p:cNvPr>
          <p:cNvSpPr>
            <a:spLocks noGrp="1"/>
          </p:cNvSpPr>
          <p:nvPr>
            <p:ph type="title" hasCustomPrompt="1"/>
          </p:nvPr>
        </p:nvSpPr>
        <p:spPr>
          <a:xfrm>
            <a:off x="447525" y="2350999"/>
            <a:ext cx="5312475" cy="925014"/>
          </a:xfrm>
          <a:prstGeom prst="rect">
            <a:avLst/>
          </a:prstGeom>
          <a:solidFill>
            <a:schemeClr val="bg1"/>
          </a:solidFill>
        </p:spPr>
        <p:txBody>
          <a:bodyPr anchor="ctr">
            <a:noAutofit/>
          </a:bodyPr>
          <a:lstStyle>
            <a:lvl1pPr>
              <a:defRPr sz="3000" b="1">
                <a:solidFill>
                  <a:schemeClr val="tx2"/>
                </a:solidFill>
                <a:latin typeface="+mj-lt"/>
              </a:defRPr>
            </a:lvl1pPr>
          </a:lstStyle>
          <a:p>
            <a:r>
              <a:rPr lang="en-US" dirty="0"/>
              <a:t>Document title</a:t>
            </a:r>
            <a:endParaRPr lang="en-AU" dirty="0"/>
          </a:p>
        </p:txBody>
      </p:sp>
    </p:spTree>
    <p:extLst>
      <p:ext uri="{BB962C8B-B14F-4D97-AF65-F5344CB8AC3E}">
        <p14:creationId xmlns:p14="http://schemas.microsoft.com/office/powerpoint/2010/main" val="2293080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s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74232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899775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71B0C-7F3D-4DE7-A37E-05D73F89FD8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7" name="TextBox 6">
            <a:extLst>
              <a:ext uri="{FF2B5EF4-FFF2-40B4-BE49-F238E27FC236}">
                <a16:creationId xmlns:a16="http://schemas.microsoft.com/office/drawing/2014/main" id="{E594744B-9DDF-4757-94B0-A1E2D663BD47}"/>
              </a:ext>
            </a:extLst>
          </p:cNvPr>
          <p:cNvSpPr txBox="1"/>
          <p:nvPr userDrawn="1"/>
        </p:nvSpPr>
        <p:spPr>
          <a:xfrm>
            <a:off x="4254640" y="4444328"/>
            <a:ext cx="3682721" cy="369332"/>
          </a:xfrm>
          <a:prstGeom prst="rect">
            <a:avLst/>
          </a:prstGeom>
          <a:noFill/>
        </p:spPr>
        <p:txBody>
          <a:bodyPr wrap="square" rtlCol="0">
            <a:spAutoFit/>
          </a:bodyPr>
          <a:lstStyle/>
          <a:p>
            <a:pPr algn="ctr"/>
            <a:r>
              <a:rPr lang="en-AU" dirty="0">
                <a:latin typeface="+mj-lt"/>
              </a:rPr>
              <a:t>vpsc.vic.gov.au</a:t>
            </a:r>
          </a:p>
        </p:txBody>
      </p:sp>
      <p:sp>
        <p:nvSpPr>
          <p:cNvPr id="8" name="Rectangle 7">
            <a:extLst>
              <a:ext uri="{FF2B5EF4-FFF2-40B4-BE49-F238E27FC236}">
                <a16:creationId xmlns:a16="http://schemas.microsoft.com/office/drawing/2014/main" id="{353A9B68-3810-492A-8DD1-731B15FDBAF0}"/>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9" descr="Victorian Public Sector Commission logo and Victorian State Government logo">
            <a:extLst>
              <a:ext uri="{FF2B5EF4-FFF2-40B4-BE49-F238E27FC236}">
                <a16:creationId xmlns:a16="http://schemas.microsoft.com/office/drawing/2014/main" id="{17D709FB-83D9-4E32-86D0-0B7F1DD51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6276" y="2249665"/>
            <a:ext cx="5399448" cy="1432442"/>
          </a:xfrm>
          <a:prstGeom prst="rect">
            <a:avLst/>
          </a:prstGeom>
        </p:spPr>
      </p:pic>
      <p:sp>
        <p:nvSpPr>
          <p:cNvPr id="11" name="TextBox 10">
            <a:extLst>
              <a:ext uri="{FF2B5EF4-FFF2-40B4-BE49-F238E27FC236}">
                <a16:creationId xmlns:a16="http://schemas.microsoft.com/office/drawing/2014/main" id="{A4173C3D-A248-4937-9EEB-2149CCDA2AD8}"/>
              </a:ext>
            </a:extLst>
          </p:cNvPr>
          <p:cNvSpPr txBox="1"/>
          <p:nvPr userDrawn="1"/>
        </p:nvSpPr>
        <p:spPr>
          <a:xfrm>
            <a:off x="4254640" y="4444328"/>
            <a:ext cx="3682721" cy="369332"/>
          </a:xfrm>
          <a:prstGeom prst="rect">
            <a:avLst/>
          </a:prstGeom>
          <a:noFill/>
        </p:spPr>
        <p:txBody>
          <a:bodyPr wrap="square" rtlCol="0">
            <a:spAutoFit/>
          </a:bodyPr>
          <a:lstStyle/>
          <a:p>
            <a:pPr algn="ctr"/>
            <a:r>
              <a:rPr lang="en-AU" dirty="0">
                <a:solidFill>
                  <a:schemeClr val="tx1"/>
                </a:solidFill>
                <a:latin typeface="+mj-lt"/>
              </a:rPr>
              <a:t>vpsc.vic.gov.au</a:t>
            </a:r>
          </a:p>
        </p:txBody>
      </p:sp>
      <p:cxnSp>
        <p:nvCxnSpPr>
          <p:cNvPr id="12" name="Straight Connector 11">
            <a:extLst>
              <a:ext uri="{FF2B5EF4-FFF2-40B4-BE49-F238E27FC236}">
                <a16:creationId xmlns:a16="http://schemas.microsoft.com/office/drawing/2014/main" id="{EF120C2D-0800-46D3-BFFC-F384F362E653}"/>
              </a:ext>
              <a:ext uri="{C183D7F6-B498-43B3-948B-1728B52AA6E4}">
                <adec:decorative xmlns:adec="http://schemas.microsoft.com/office/drawing/2017/decorative" val="1"/>
              </a:ext>
            </a:extLst>
          </p:cNvPr>
          <p:cNvCxnSpPr>
            <a:cxnSpLocks/>
          </p:cNvCxnSpPr>
          <p:nvPr userDrawn="1"/>
        </p:nvCxnSpPr>
        <p:spPr>
          <a:xfrm>
            <a:off x="3935604" y="4194940"/>
            <a:ext cx="43207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98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a:extLst>
              <a:ext uri="{FF2B5EF4-FFF2-40B4-BE49-F238E27FC236}">
                <a16:creationId xmlns:a16="http://schemas.microsoft.com/office/drawing/2014/main" id="{3C5BA6A7-4AFA-4F91-B559-FD9EB3AD9453}"/>
              </a:ext>
            </a:extLst>
          </p:cNvPr>
          <p:cNvSpPr>
            <a:spLocks noGrp="1"/>
          </p:cNvSpPr>
          <p:nvPr>
            <p:ph type="pic" sz="quarter" idx="11" hasCustomPrompt="1"/>
          </p:nvPr>
        </p:nvSpPr>
        <p:spPr>
          <a:xfrm>
            <a:off x="-600" y="0"/>
            <a:ext cx="12193200" cy="6858000"/>
          </a:xfrm>
        </p:spPr>
        <p:txBody>
          <a:bodyPr anchor="ctr"/>
          <a:lstStyle>
            <a:lvl1pPr marL="0" indent="0" algn="ctr">
              <a:buNone/>
              <a:defRPr>
                <a:solidFill>
                  <a:schemeClr val="accent6"/>
                </a:solidFill>
              </a:defRPr>
            </a:lvl1pPr>
          </a:lstStyle>
          <a:p>
            <a:r>
              <a:rPr lang="en-AU" dirty="0"/>
              <a:t>Add your picture</a:t>
            </a:r>
          </a:p>
        </p:txBody>
      </p:sp>
    </p:spTree>
    <p:extLst>
      <p:ext uri="{BB962C8B-B14F-4D97-AF65-F5344CB8AC3E}">
        <p14:creationId xmlns:p14="http://schemas.microsoft.com/office/powerpoint/2010/main" val="377328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A48ED-2AEB-4578-80B4-9A796AB2D33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8" name="Title 1">
            <a:extLst>
              <a:ext uri="{FF2B5EF4-FFF2-40B4-BE49-F238E27FC236}">
                <a16:creationId xmlns:a16="http://schemas.microsoft.com/office/drawing/2014/main" id="{04D7ACC7-9B49-49CE-BE9D-482A0B6DF524}"/>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tx2"/>
                </a:solidFill>
              </a:defRPr>
            </a:lvl1pPr>
          </a:lstStyle>
          <a:p>
            <a:r>
              <a:rPr lang="en-US" dirty="0"/>
              <a:t>Add your section title</a:t>
            </a:r>
            <a:endParaRPr lang="en-AU" dirty="0"/>
          </a:p>
        </p:txBody>
      </p:sp>
      <p:sp>
        <p:nvSpPr>
          <p:cNvPr id="9" name="Text Placeholder 2">
            <a:extLst>
              <a:ext uri="{FF2B5EF4-FFF2-40B4-BE49-F238E27FC236}">
                <a16:creationId xmlns:a16="http://schemas.microsoft.com/office/drawing/2014/main" id="{2E69765D-49CB-4019-9DC4-05BB1A8F288F}"/>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your subtitle</a:t>
            </a:r>
          </a:p>
        </p:txBody>
      </p:sp>
    </p:spTree>
    <p:extLst>
      <p:ext uri="{BB962C8B-B14F-4D97-AF65-F5344CB8AC3E}">
        <p14:creationId xmlns:p14="http://schemas.microsoft.com/office/powerpoint/2010/main" val="264876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4D5DC-53C1-4991-A332-9B9B018982AB}"/>
              </a:ext>
              <a:ext uri="{C183D7F6-B498-43B3-948B-1728B52AA6E4}">
                <adec:decorative xmlns:adec="http://schemas.microsoft.com/office/drawing/2017/decorative" val="1"/>
              </a:ext>
            </a:extLst>
          </p:cNvPr>
          <p:cNvSpPr/>
          <p:nvPr userDrawn="1"/>
        </p:nvSpPr>
        <p:spPr>
          <a:xfrm>
            <a:off x="-600" y="918000"/>
            <a:ext cx="12193200" cy="59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ED927E2A-BC44-4C21-9A95-54007B545BA1}"/>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1457009"/>
            <a:ext cx="2805537" cy="5537515"/>
          </a:xfrm>
          <a:prstGeom prst="rect">
            <a:avLst/>
          </a:prstGeom>
        </p:spPr>
      </p:pic>
      <p:sp>
        <p:nvSpPr>
          <p:cNvPr id="6" name="Title 1">
            <a:extLst>
              <a:ext uri="{FF2B5EF4-FFF2-40B4-BE49-F238E27FC236}">
                <a16:creationId xmlns:a16="http://schemas.microsoft.com/office/drawing/2014/main" id="{24E5A929-0185-4D30-9AC2-6A4F014BDA12}"/>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bg1"/>
                </a:solidFill>
              </a:defRPr>
            </a:lvl1pPr>
          </a:lstStyle>
          <a:p>
            <a:r>
              <a:rPr lang="en-US" dirty="0"/>
              <a:t>Add your section title</a:t>
            </a:r>
            <a:endParaRPr lang="en-AU" dirty="0"/>
          </a:p>
        </p:txBody>
      </p:sp>
      <p:sp>
        <p:nvSpPr>
          <p:cNvPr id="8" name="Text Placeholder 2">
            <a:extLst>
              <a:ext uri="{FF2B5EF4-FFF2-40B4-BE49-F238E27FC236}">
                <a16:creationId xmlns:a16="http://schemas.microsoft.com/office/drawing/2014/main" id="{4295FC98-6123-4AD8-AC5B-2F7CF23DAC69}"/>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your subtitle</a:t>
            </a:r>
          </a:p>
        </p:txBody>
      </p:sp>
    </p:spTree>
    <p:extLst>
      <p:ext uri="{BB962C8B-B14F-4D97-AF65-F5344CB8AC3E}">
        <p14:creationId xmlns:p14="http://schemas.microsoft.com/office/powerpoint/2010/main" val="179160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one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448125" y="818166"/>
            <a:ext cx="11304471"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448125" y="1884067"/>
            <a:ext cx="11304472" cy="4495972"/>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BF79CEC4-567A-452A-96A6-DAF9FE10F1E0}"/>
              </a:ext>
            </a:extLst>
          </p:cNvPr>
          <p:cNvSpPr>
            <a:spLocks noGrp="1"/>
          </p:cNvSpPr>
          <p:nvPr>
            <p:ph type="sldNum" sz="quarter" idx="4"/>
          </p:nvPr>
        </p:nvSpPr>
        <p:spPr>
          <a:xfrm>
            <a:off x="6252000" y="6487257"/>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01227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FC33B2B-B611-429F-A581-A09FB9EA80F0}"/>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8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dirty="0"/>
              <a:t>Add your text, picture, smart art or graph</a:t>
            </a:r>
            <a:endParaRPr lang="en-US" dirty="0"/>
          </a:p>
        </p:txBody>
      </p:sp>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448126" y="818166"/>
            <a:ext cx="5491875"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6252000" y="1048870"/>
            <a:ext cx="5491875" cy="5351929"/>
          </a:xfrm>
        </p:spPr>
        <p:txBody>
          <a:bodyPr anchor="ctr"/>
          <a:lstStyle>
            <a:lvl1pPr marL="0" indent="0" algn="ctr">
              <a:buNone/>
              <a:defRPr>
                <a:solidFill>
                  <a:schemeClr val="accent6"/>
                </a:solidFill>
              </a:defRPr>
            </a:lvl1pPr>
          </a:lstStyle>
          <a:p>
            <a:r>
              <a:rPr lang="en-AU" dirty="0"/>
              <a:t>Add your picture</a:t>
            </a:r>
          </a:p>
        </p:txBody>
      </p:sp>
      <p:sp>
        <p:nvSpPr>
          <p:cNvPr id="6" name="Slide Number Placeholder 5">
            <a:extLst>
              <a:ext uri="{FF2B5EF4-FFF2-40B4-BE49-F238E27FC236}">
                <a16:creationId xmlns:a16="http://schemas.microsoft.com/office/drawing/2014/main" id="{78170E62-2E43-42D2-B3CC-77DDF922C789}"/>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04650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two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10961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BBE11-D1DD-4B3B-A056-CCC1FF7FF1C9}"/>
              </a:ext>
            </a:extLst>
          </p:cNvPr>
          <p:cNvSpPr>
            <a:spLocks noGrp="1"/>
          </p:cNvSpPr>
          <p:nvPr>
            <p:ph type="title"/>
          </p:nvPr>
        </p:nvSpPr>
        <p:spPr>
          <a:xfrm>
            <a:off x="448126" y="818166"/>
            <a:ext cx="8203506" cy="930247"/>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594EF1F7-5EEE-4008-860E-073725D069F4}"/>
              </a:ext>
            </a:extLst>
          </p:cNvPr>
          <p:cNvSpPr>
            <a:spLocks noGrp="1"/>
          </p:cNvSpPr>
          <p:nvPr>
            <p:ph type="body" idx="1"/>
          </p:nvPr>
        </p:nvSpPr>
        <p:spPr>
          <a:xfrm>
            <a:off x="448125" y="1884067"/>
            <a:ext cx="11304472" cy="449597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text styles</a:t>
            </a:r>
          </a:p>
          <a:p>
            <a:pPr lvl="0"/>
            <a:r>
              <a:rPr lang="en-US" dirty="0"/>
              <a:t>First level</a:t>
            </a:r>
          </a:p>
        </p:txBody>
      </p:sp>
      <p:cxnSp>
        <p:nvCxnSpPr>
          <p:cNvPr id="9" name="Straight Connector 8">
            <a:extLst>
              <a:ext uri="{FF2B5EF4-FFF2-40B4-BE49-F238E27FC236}">
                <a16:creationId xmlns:a16="http://schemas.microsoft.com/office/drawing/2014/main" id="{7180536E-46DA-452B-A273-D1BC3FA487DD}"/>
              </a:ext>
              <a:ext uri="{C183D7F6-B498-43B3-948B-1728B52AA6E4}">
                <adec:decorative xmlns:adec="http://schemas.microsoft.com/office/drawing/2017/decorative" val="1"/>
              </a:ext>
            </a:extLst>
          </p:cNvPr>
          <p:cNvCxnSpPr>
            <a:cxnSpLocks/>
          </p:cNvCxnSpPr>
          <p:nvPr userDrawn="1"/>
        </p:nvCxnSpPr>
        <p:spPr>
          <a:xfrm>
            <a:off x="448125" y="718210"/>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Victorian Public Sector Commission Logo">
            <a:extLst>
              <a:ext uri="{FF2B5EF4-FFF2-40B4-BE49-F238E27FC236}">
                <a16:creationId xmlns:a16="http://schemas.microsoft.com/office/drawing/2014/main" id="{D7EC7CFE-3376-4D4D-8333-D1C138988FD0}"/>
              </a:ext>
              <a:ext uri="{C183D7F6-B498-43B3-948B-1728B52AA6E4}">
                <adec:decorative xmlns:adec="http://schemas.microsoft.com/office/drawing/2017/decorative" val="0"/>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0220501" y="-40266"/>
            <a:ext cx="1715837" cy="858433"/>
          </a:xfrm>
          <a:prstGeom prst="rect">
            <a:avLst/>
          </a:prstGeom>
        </p:spPr>
      </p:pic>
      <p:sp>
        <p:nvSpPr>
          <p:cNvPr id="11" name="Slide Number Placeholder 5">
            <a:extLst>
              <a:ext uri="{FF2B5EF4-FFF2-40B4-BE49-F238E27FC236}">
                <a16:creationId xmlns:a16="http://schemas.microsoft.com/office/drawing/2014/main" id="{3B71EE55-9638-4A25-8256-61DCC3059EAE}"/>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a:t>
            </a:fld>
            <a:endParaRPr lang="en-AU" dirty="0"/>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11BD875F-5A7F-447E-8D78-67260FADB2E8}"/>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endParaRPr lang="en-AU"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86248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2" r:id="rId3"/>
    <p:sldLayoutId id="2147483691" r:id="rId4"/>
    <p:sldLayoutId id="2147483680" r:id="rId5"/>
    <p:sldLayoutId id="2147483681" r:id="rId6"/>
    <p:sldLayoutId id="2147483688" r:id="rId7"/>
    <p:sldLayoutId id="2147483689" r:id="rId8"/>
    <p:sldLayoutId id="2147483684" r:id="rId9"/>
    <p:sldLayoutId id="2147483694" r:id="rId10"/>
    <p:sldLayoutId id="2147483698" r:id="rId11"/>
    <p:sldLayoutId id="2147483699" r:id="rId12"/>
    <p:sldLayoutId id="2147483685" r:id="rId13"/>
    <p:sldLayoutId id="2147483695" r:id="rId14"/>
    <p:sldLayoutId id="2147483696" r:id="rId15"/>
    <p:sldLayoutId id="2147483700" r:id="rId16"/>
    <p:sldLayoutId id="2147483701" r:id="rId17"/>
    <p:sldLayoutId id="2147483704" r:id="rId18"/>
    <p:sldLayoutId id="2147483705" r:id="rId19"/>
    <p:sldLayoutId id="2147483706" r:id="rId20"/>
    <p:sldLayoutId id="2147483707" r:id="rId21"/>
    <p:sldLayoutId id="2147483708" r:id="rId22"/>
    <p:sldLayoutId id="2147483710" r:id="rId23"/>
    <p:sldLayoutId id="2147483709" r:id="rId24"/>
    <p:sldLayoutId id="2147483711" r:id="rId25"/>
    <p:sldLayoutId id="2147483712" r:id="rId26"/>
    <p:sldLayoutId id="2147483686" r:id="rId27"/>
    <p:sldLayoutId id="2147483697" r:id="rId28"/>
    <p:sldLayoutId id="2147483702" r:id="rId29"/>
    <p:sldLayoutId id="2147483703" r:id="rId30"/>
    <p:sldLayoutId id="2147483687" r:id="rId31"/>
  </p:sldLayoutIdLst>
  <p:txStyles>
    <p:title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p:titleStyle>
    <p:bodyStyle>
      <a:lvl1pPr marL="342900" marR="0" indent="-342900" algn="l" defTabSz="6840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1F9C0-4034-42FD-9556-0A60D97C7FC5}"/>
              </a:ext>
            </a:extLst>
          </p:cNvPr>
          <p:cNvSpPr>
            <a:spLocks noGrp="1"/>
          </p:cNvSpPr>
          <p:nvPr>
            <p:ph type="title" idx="4294967295"/>
          </p:nvPr>
        </p:nvSpPr>
        <p:spPr/>
        <p:txBody>
          <a:bodyPr/>
          <a:lstStyle/>
          <a:p>
            <a:r>
              <a:rPr lang="en-AU" sz="2600" kern="1200" baseline="0" dirty="0">
                <a:solidFill>
                  <a:srgbClr val="00573F"/>
                </a:solidFill>
                <a:effectLst/>
                <a:latin typeface="VIC SemiBold" panose="00000700000000000000" pitchFamily="50" charset="0"/>
                <a:ea typeface="+mj-ea"/>
                <a:cs typeface="+mj-cs"/>
              </a:rPr>
              <a:t>Alternative Futures</a:t>
            </a:r>
            <a:endParaRPr lang="en-AU" dirty="0"/>
          </a:p>
        </p:txBody>
      </p:sp>
      <p:sp>
        <p:nvSpPr>
          <p:cNvPr id="15" name="Title 4">
            <a:extLst>
              <a:ext uri="{FF2B5EF4-FFF2-40B4-BE49-F238E27FC236}">
                <a16:creationId xmlns:a16="http://schemas.microsoft.com/office/drawing/2014/main" id="{13F6FA58-C7D4-40DC-A3E2-AA7E59521620}"/>
              </a:ext>
              <a:ext uri="{C183D7F6-B498-43B3-948B-1728B52AA6E4}">
                <adec:decorative xmlns:adec="http://schemas.microsoft.com/office/drawing/2017/decorative" val="1"/>
              </a:ext>
            </a:extLst>
          </p:cNvPr>
          <p:cNvSpPr txBox="1">
            <a:spLocks/>
          </p:cNvSpPr>
          <p:nvPr/>
        </p:nvSpPr>
        <p:spPr>
          <a:xfrm>
            <a:off x="0" y="1"/>
            <a:ext cx="4317599" cy="6857999"/>
          </a:xfrm>
          <a:prstGeom prst="rect">
            <a:avLst/>
          </a:prstGeom>
          <a:solidFill>
            <a:schemeClr val="tx2"/>
          </a:solidFill>
        </p:spPr>
        <p:txBody>
          <a:bodyPr anchor="ctr"/>
          <a:lst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a:lstStyle>
          <a:p>
            <a:pPr algn="ctr">
              <a:lnSpc>
                <a:spcPct val="100000"/>
              </a:lnSpc>
            </a:pPr>
            <a:r>
              <a:rPr lang="en-AU" sz="3000" dirty="0">
                <a:solidFill>
                  <a:schemeClr val="bg1"/>
                </a:solidFill>
              </a:rPr>
              <a:t>↖ ↗</a:t>
            </a:r>
          </a:p>
          <a:p>
            <a:pPr algn="ctr">
              <a:lnSpc>
                <a:spcPct val="100000"/>
              </a:lnSpc>
            </a:pPr>
            <a:r>
              <a:rPr lang="en-AU" sz="3000" dirty="0">
                <a:solidFill>
                  <a:schemeClr val="bg1"/>
                </a:solidFill>
              </a:rPr>
              <a:t>←        →</a:t>
            </a:r>
          </a:p>
          <a:p>
            <a:pPr algn="ctr">
              <a:lnSpc>
                <a:spcPct val="100000"/>
              </a:lnSpc>
            </a:pPr>
            <a:r>
              <a:rPr lang="en-AU" sz="3000" dirty="0">
                <a:solidFill>
                  <a:schemeClr val="bg1"/>
                </a:solidFill>
              </a:rPr>
              <a:t>↙ ↘</a:t>
            </a:r>
          </a:p>
        </p:txBody>
      </p:sp>
      <p:sp>
        <p:nvSpPr>
          <p:cNvPr id="10" name="Title 4">
            <a:extLst>
              <a:ext uri="{FF2B5EF4-FFF2-40B4-BE49-F238E27FC236}">
                <a16:creationId xmlns:a16="http://schemas.microsoft.com/office/drawing/2014/main" id="{F5DA0E9C-594E-4BA0-83B3-D5760DB11339}"/>
              </a:ext>
              <a:ext uri="{C183D7F6-B498-43B3-948B-1728B52AA6E4}">
                <adec:decorative xmlns:adec="http://schemas.microsoft.com/office/drawing/2017/decorative" val="1"/>
              </a:ext>
            </a:extLst>
          </p:cNvPr>
          <p:cNvSpPr txBox="1">
            <a:spLocks/>
          </p:cNvSpPr>
          <p:nvPr/>
        </p:nvSpPr>
        <p:spPr>
          <a:xfrm>
            <a:off x="4320000" y="1"/>
            <a:ext cx="7872000" cy="6857999"/>
          </a:xfrm>
          <a:prstGeom prst="rect">
            <a:avLst/>
          </a:prstGeom>
          <a:solidFill>
            <a:schemeClr val="bg1"/>
          </a:solidFill>
        </p:spPr>
        <p:txBody>
          <a:bodyPr anchor="ctr"/>
          <a:lst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a:lstStyle>
          <a:p>
            <a:r>
              <a:rPr lang="en-AU" dirty="0"/>
              <a:t>ALTERNATIVE FUTURES</a:t>
            </a:r>
          </a:p>
        </p:txBody>
      </p:sp>
    </p:spTree>
    <p:extLst>
      <p:ext uri="{BB962C8B-B14F-4D97-AF65-F5344CB8AC3E}">
        <p14:creationId xmlns:p14="http://schemas.microsoft.com/office/powerpoint/2010/main" val="243850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4D1A-BCAB-47DE-8EFF-9ABAD6EE44CB}"/>
              </a:ext>
            </a:extLst>
          </p:cNvPr>
          <p:cNvSpPr>
            <a:spLocks noGrp="1"/>
          </p:cNvSpPr>
          <p:nvPr>
            <p:ph type="title"/>
          </p:nvPr>
        </p:nvSpPr>
        <p:spPr/>
        <p:txBody>
          <a:bodyPr anchor="t"/>
          <a:lstStyle/>
          <a:p>
            <a:r>
              <a:rPr lang="en-AU" dirty="0"/>
              <a:t>Alternative Futures – Scenario types</a:t>
            </a:r>
          </a:p>
        </p:txBody>
      </p:sp>
      <p:sp>
        <p:nvSpPr>
          <p:cNvPr id="18" name="Text Placeholder 2">
            <a:extLst>
              <a:ext uri="{FF2B5EF4-FFF2-40B4-BE49-F238E27FC236}">
                <a16:creationId xmlns:a16="http://schemas.microsoft.com/office/drawing/2014/main" id="{2B50FA23-C4FF-4345-B300-FD4736ECB0FA}"/>
              </a:ext>
            </a:extLst>
          </p:cNvPr>
          <p:cNvSpPr txBox="1">
            <a:spLocks/>
          </p:cNvSpPr>
          <p:nvPr/>
        </p:nvSpPr>
        <p:spPr>
          <a:xfrm>
            <a:off x="448125" y="1884066"/>
            <a:ext cx="5652613" cy="828000"/>
          </a:xfrm>
          <a:prstGeom prst="rect">
            <a:avLst/>
          </a:prstGeom>
        </p:spPr>
        <p:txBody>
          <a:bodyPr vert="horz" lIns="90000" tIns="46800" rIns="90000" bIns="4680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AU" sz="1400" dirty="0">
                <a:solidFill>
                  <a:schemeClr val="tx2"/>
                </a:solidFill>
              </a:rPr>
              <a:t>Alternative Futures</a:t>
            </a:r>
          </a:p>
          <a:p>
            <a:pPr>
              <a:lnSpc>
                <a:spcPct val="100000"/>
              </a:lnSpc>
            </a:pPr>
            <a:r>
              <a:rPr lang="en-AU" sz="1000" dirty="0">
                <a:solidFill>
                  <a:schemeClr val="tx1"/>
                </a:solidFill>
                <a:latin typeface="+mn-lt"/>
              </a:rPr>
              <a:t>Adapted from ‘Alternative Futures at the Manoa school’ by Jim </a:t>
            </a:r>
            <a:r>
              <a:rPr lang="en-AU" sz="1000" dirty="0" err="1">
                <a:solidFill>
                  <a:schemeClr val="tx1"/>
                </a:solidFill>
                <a:latin typeface="+mn-lt"/>
              </a:rPr>
              <a:t>Dator</a:t>
            </a:r>
            <a:r>
              <a:rPr lang="en-AU" sz="1000" dirty="0">
                <a:solidFill>
                  <a:schemeClr val="tx1"/>
                </a:solidFill>
                <a:latin typeface="+mn-lt"/>
              </a:rPr>
              <a:t>, 1979</a:t>
            </a:r>
          </a:p>
        </p:txBody>
      </p:sp>
      <p:grpSp>
        <p:nvGrpSpPr>
          <p:cNvPr id="4" name="Group 3" descr="Visual representation of a graph illustrating 'Impact' on the vertical axis and 'Time' on the horizontal axis. It is depicting scenarios of:">
            <a:extLst>
              <a:ext uri="{FF2B5EF4-FFF2-40B4-BE49-F238E27FC236}">
                <a16:creationId xmlns:a16="http://schemas.microsoft.com/office/drawing/2014/main" id="{772D0A8A-1E9C-40FA-B36D-409D8BE9D389}"/>
              </a:ext>
            </a:extLst>
          </p:cNvPr>
          <p:cNvGrpSpPr/>
          <p:nvPr/>
        </p:nvGrpSpPr>
        <p:grpSpPr>
          <a:xfrm>
            <a:off x="433262" y="2556404"/>
            <a:ext cx="5641418" cy="3823634"/>
            <a:chOff x="433262" y="2556404"/>
            <a:chExt cx="5641418" cy="3823634"/>
          </a:xfrm>
        </p:grpSpPr>
        <p:cxnSp>
          <p:nvCxnSpPr>
            <p:cNvPr id="14" name="Straight Arrow Connector 13">
              <a:extLst>
                <a:ext uri="{FF2B5EF4-FFF2-40B4-BE49-F238E27FC236}">
                  <a16:creationId xmlns:a16="http://schemas.microsoft.com/office/drawing/2014/main" id="{40037D47-7DDF-4874-8D66-9DE2BCE84C60}"/>
                </a:ext>
              </a:extLst>
            </p:cNvPr>
            <p:cNvCxnSpPr>
              <a:cxnSpLocks/>
            </p:cNvCxnSpPr>
            <p:nvPr/>
          </p:nvCxnSpPr>
          <p:spPr>
            <a:xfrm flipV="1">
              <a:off x="747611" y="2780038"/>
              <a:ext cx="0" cy="360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612CA1C-1ED8-4806-A45E-D89F37E1CB6B}"/>
                </a:ext>
              </a:extLst>
            </p:cNvPr>
            <p:cNvCxnSpPr>
              <a:cxnSpLocks/>
            </p:cNvCxnSpPr>
            <p:nvPr/>
          </p:nvCxnSpPr>
          <p:spPr>
            <a:xfrm>
              <a:off x="604657" y="6234592"/>
              <a:ext cx="5040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4527F3C-309F-4DBF-B77C-B4069D69B5E5}"/>
                </a:ext>
              </a:extLst>
            </p:cNvPr>
            <p:cNvSpPr txBox="1"/>
            <p:nvPr/>
          </p:nvSpPr>
          <p:spPr>
            <a:xfrm>
              <a:off x="433262" y="2556404"/>
              <a:ext cx="628698" cy="246221"/>
            </a:xfrm>
            <a:prstGeom prst="rect">
              <a:avLst/>
            </a:prstGeom>
            <a:noFill/>
          </p:spPr>
          <p:txBody>
            <a:bodyPr wrap="none" rtlCol="0" anchor="ctr">
              <a:spAutoFit/>
            </a:bodyPr>
            <a:lstStyle/>
            <a:p>
              <a:pPr algn="ctr"/>
              <a:r>
                <a:rPr lang="en-AU" sz="1000" dirty="0"/>
                <a:t>Impact</a:t>
              </a:r>
            </a:p>
          </p:txBody>
        </p:sp>
        <p:sp>
          <p:nvSpPr>
            <p:cNvPr id="17" name="TextBox 16">
              <a:extLst>
                <a:ext uri="{FF2B5EF4-FFF2-40B4-BE49-F238E27FC236}">
                  <a16:creationId xmlns:a16="http://schemas.microsoft.com/office/drawing/2014/main" id="{D2686460-D463-46D6-8519-756816886E2A}"/>
                </a:ext>
              </a:extLst>
            </p:cNvPr>
            <p:cNvSpPr txBox="1"/>
            <p:nvPr/>
          </p:nvSpPr>
          <p:spPr>
            <a:xfrm>
              <a:off x="5577428" y="6111482"/>
              <a:ext cx="497252" cy="246221"/>
            </a:xfrm>
            <a:prstGeom prst="rect">
              <a:avLst/>
            </a:prstGeom>
            <a:noFill/>
          </p:spPr>
          <p:txBody>
            <a:bodyPr wrap="none" rtlCol="0" anchor="ctr">
              <a:spAutoFit/>
            </a:bodyPr>
            <a:lstStyle/>
            <a:p>
              <a:pPr algn="ctr"/>
              <a:r>
                <a:rPr lang="en-AU" sz="1000" dirty="0"/>
                <a:t>Time</a:t>
              </a:r>
            </a:p>
          </p:txBody>
        </p:sp>
        <p:cxnSp>
          <p:nvCxnSpPr>
            <p:cNvPr id="25" name="Straight Arrow Connector 24">
              <a:extLst>
                <a:ext uri="{FF2B5EF4-FFF2-40B4-BE49-F238E27FC236}">
                  <a16:creationId xmlns:a16="http://schemas.microsoft.com/office/drawing/2014/main" id="{25174796-E12D-44A8-87FC-8AE0849B971A}"/>
                </a:ext>
              </a:extLst>
            </p:cNvPr>
            <p:cNvCxnSpPr>
              <a:cxnSpLocks/>
            </p:cNvCxnSpPr>
            <p:nvPr/>
          </p:nvCxnSpPr>
          <p:spPr>
            <a:xfrm flipV="1">
              <a:off x="972192" y="4430336"/>
              <a:ext cx="2004268" cy="1540398"/>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FF07B20-1CA7-4A26-8358-E592BFA8B81F}"/>
                </a:ext>
              </a:extLst>
            </p:cNvPr>
            <p:cNvCxnSpPr>
              <a:cxnSpLocks/>
            </p:cNvCxnSpPr>
            <p:nvPr/>
          </p:nvCxnSpPr>
          <p:spPr>
            <a:xfrm>
              <a:off x="2966243" y="4430336"/>
              <a:ext cx="2217710" cy="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2F7173E-35E1-4C45-8C6F-281F5274110D}"/>
                </a:ext>
              </a:extLst>
            </p:cNvPr>
            <p:cNvCxnSpPr>
              <a:cxnSpLocks/>
            </p:cNvCxnSpPr>
            <p:nvPr/>
          </p:nvCxnSpPr>
          <p:spPr>
            <a:xfrm flipV="1">
              <a:off x="2183623" y="3291368"/>
              <a:ext cx="770506" cy="1748517"/>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4FCFC46-1187-456E-B6E5-E20845E7CBF1}"/>
                </a:ext>
              </a:extLst>
            </p:cNvPr>
            <p:cNvCxnSpPr>
              <a:cxnSpLocks/>
            </p:cNvCxnSpPr>
            <p:nvPr/>
          </p:nvCxnSpPr>
          <p:spPr>
            <a:xfrm>
              <a:off x="2978357" y="4430336"/>
              <a:ext cx="2217710" cy="1606979"/>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36635244-36B3-4D38-9647-D1803CCC65B1}"/>
                </a:ext>
              </a:extLst>
            </p:cNvPr>
            <p:cNvSpPr/>
            <p:nvPr/>
          </p:nvSpPr>
          <p:spPr>
            <a:xfrm>
              <a:off x="2720129" y="3057368"/>
              <a:ext cx="468000" cy="46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latin typeface="+mj-lt"/>
                </a:rPr>
                <a:t>T</a:t>
              </a:r>
            </a:p>
          </p:txBody>
        </p:sp>
        <p:sp>
          <p:nvSpPr>
            <p:cNvPr id="30" name="Oval 29">
              <a:extLst>
                <a:ext uri="{FF2B5EF4-FFF2-40B4-BE49-F238E27FC236}">
                  <a16:creationId xmlns:a16="http://schemas.microsoft.com/office/drawing/2014/main" id="{67F96759-2F22-4E5E-B5AF-3D20F217B208}"/>
                </a:ext>
              </a:extLst>
            </p:cNvPr>
            <p:cNvSpPr/>
            <p:nvPr/>
          </p:nvSpPr>
          <p:spPr>
            <a:xfrm>
              <a:off x="1445111" y="5166663"/>
              <a:ext cx="468000" cy="46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latin typeface="+mj-lt"/>
                </a:rPr>
                <a:t>G</a:t>
              </a:r>
            </a:p>
          </p:txBody>
        </p:sp>
        <p:sp>
          <p:nvSpPr>
            <p:cNvPr id="31" name="Oval 30">
              <a:extLst>
                <a:ext uri="{FF2B5EF4-FFF2-40B4-BE49-F238E27FC236}">
                  <a16:creationId xmlns:a16="http://schemas.microsoft.com/office/drawing/2014/main" id="{93486D0E-C368-4C91-898C-AECBD6820505}"/>
                </a:ext>
              </a:extLst>
            </p:cNvPr>
            <p:cNvSpPr/>
            <p:nvPr/>
          </p:nvSpPr>
          <p:spPr>
            <a:xfrm>
              <a:off x="4996102" y="4193162"/>
              <a:ext cx="468000" cy="46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latin typeface="+mj-lt"/>
                </a:rPr>
                <a:t>C</a:t>
              </a:r>
            </a:p>
          </p:txBody>
        </p:sp>
        <p:sp>
          <p:nvSpPr>
            <p:cNvPr id="32" name="Oval 31">
              <a:extLst>
                <a:ext uri="{FF2B5EF4-FFF2-40B4-BE49-F238E27FC236}">
                  <a16:creationId xmlns:a16="http://schemas.microsoft.com/office/drawing/2014/main" id="{CFBD2195-00D5-4681-AD7C-B43C269C53D7}"/>
                </a:ext>
              </a:extLst>
            </p:cNvPr>
            <p:cNvSpPr/>
            <p:nvPr/>
          </p:nvSpPr>
          <p:spPr>
            <a:xfrm>
              <a:off x="4996102" y="5634663"/>
              <a:ext cx="468000" cy="46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a:latin typeface="+mj-lt"/>
                </a:rPr>
                <a:t>C</a:t>
              </a:r>
            </a:p>
          </p:txBody>
        </p:sp>
      </p:grpSp>
      <p:sp>
        <p:nvSpPr>
          <p:cNvPr id="34" name="Text Placeholder 2">
            <a:extLst>
              <a:ext uri="{FF2B5EF4-FFF2-40B4-BE49-F238E27FC236}">
                <a16:creationId xmlns:a16="http://schemas.microsoft.com/office/drawing/2014/main" id="{96037CD2-203C-4A26-9944-FA4FF43D4D60}"/>
              </a:ext>
            </a:extLst>
          </p:cNvPr>
          <p:cNvSpPr txBox="1">
            <a:spLocks/>
          </p:cNvSpPr>
          <p:nvPr/>
        </p:nvSpPr>
        <p:spPr>
          <a:xfrm>
            <a:off x="2011075" y="5267023"/>
            <a:ext cx="2520000" cy="720000"/>
          </a:xfrm>
          <a:prstGeom prst="rect">
            <a:avLst/>
          </a:prstGeom>
        </p:spPr>
        <p:txBody>
          <a:bodyPr vert="horz" lIns="0" tIns="0" rIns="0" bIns="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AU" sz="1400" dirty="0">
                <a:solidFill>
                  <a:schemeClr val="tx2"/>
                </a:solidFill>
              </a:rPr>
              <a:t>Growth </a:t>
            </a:r>
          </a:p>
          <a:p>
            <a:pPr>
              <a:lnSpc>
                <a:spcPct val="100000"/>
              </a:lnSpc>
            </a:pPr>
            <a:r>
              <a:rPr lang="en-AU" sz="1000" dirty="0">
                <a:solidFill>
                  <a:schemeClr val="tx1"/>
                </a:solidFill>
                <a:latin typeface="+mn-lt"/>
              </a:rPr>
              <a:t>Work and expectations continue to grow into the future with minimal disruption</a:t>
            </a:r>
          </a:p>
          <a:p>
            <a:pPr>
              <a:lnSpc>
                <a:spcPct val="100000"/>
              </a:lnSpc>
            </a:pPr>
            <a:r>
              <a:rPr lang="en-AU" sz="1000" dirty="0">
                <a:solidFill>
                  <a:schemeClr val="tx2"/>
                </a:solidFill>
              </a:rPr>
              <a:t>'Optimistic’</a:t>
            </a:r>
          </a:p>
        </p:txBody>
      </p:sp>
      <p:sp>
        <p:nvSpPr>
          <p:cNvPr id="22" name="Text Placeholder 2">
            <a:extLst>
              <a:ext uri="{FF2B5EF4-FFF2-40B4-BE49-F238E27FC236}">
                <a16:creationId xmlns:a16="http://schemas.microsoft.com/office/drawing/2014/main" id="{07E05964-77BB-482A-9F7A-79E0E2706DA3}"/>
              </a:ext>
            </a:extLst>
          </p:cNvPr>
          <p:cNvSpPr txBox="1">
            <a:spLocks/>
          </p:cNvSpPr>
          <p:nvPr/>
        </p:nvSpPr>
        <p:spPr>
          <a:xfrm>
            <a:off x="3286333" y="2808209"/>
            <a:ext cx="2520000" cy="720000"/>
          </a:xfrm>
          <a:prstGeom prst="rect">
            <a:avLst/>
          </a:prstGeom>
        </p:spPr>
        <p:txBody>
          <a:bodyPr vert="horz" lIns="0" tIns="0" rIns="0" bIns="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AU" sz="1400" dirty="0">
                <a:solidFill>
                  <a:schemeClr val="tx2"/>
                </a:solidFill>
              </a:rPr>
              <a:t>Transformation </a:t>
            </a:r>
          </a:p>
          <a:p>
            <a:pPr>
              <a:lnSpc>
                <a:spcPct val="100000"/>
              </a:lnSpc>
            </a:pPr>
            <a:r>
              <a:rPr lang="en-AU" sz="1000" dirty="0">
                <a:solidFill>
                  <a:schemeClr val="tx1"/>
                </a:solidFill>
                <a:latin typeface="+mn-lt"/>
              </a:rPr>
              <a:t>Accelerated or abrupt changes to how work is fundamentally delivered</a:t>
            </a:r>
          </a:p>
          <a:p>
            <a:pPr>
              <a:lnSpc>
                <a:spcPct val="100000"/>
              </a:lnSpc>
            </a:pPr>
            <a:r>
              <a:rPr lang="en-AU" sz="1000" dirty="0">
                <a:solidFill>
                  <a:schemeClr val="tx2"/>
                </a:solidFill>
              </a:rPr>
              <a:t>’Surprised’</a:t>
            </a:r>
            <a:endParaRPr lang="en-AU" sz="1000" dirty="0">
              <a:solidFill>
                <a:schemeClr val="tx2"/>
              </a:solidFill>
              <a:latin typeface="+mn-lt"/>
            </a:endParaRPr>
          </a:p>
        </p:txBody>
      </p:sp>
      <p:sp>
        <p:nvSpPr>
          <p:cNvPr id="35" name="Text Placeholder 2">
            <a:extLst>
              <a:ext uri="{FF2B5EF4-FFF2-40B4-BE49-F238E27FC236}">
                <a16:creationId xmlns:a16="http://schemas.microsoft.com/office/drawing/2014/main" id="{7015A699-2BB1-4CB2-89C0-F450620C23F0}"/>
              </a:ext>
            </a:extLst>
          </p:cNvPr>
          <p:cNvSpPr txBox="1">
            <a:spLocks/>
          </p:cNvSpPr>
          <p:nvPr/>
        </p:nvSpPr>
        <p:spPr>
          <a:xfrm>
            <a:off x="5565702" y="3907669"/>
            <a:ext cx="2520000" cy="720000"/>
          </a:xfrm>
          <a:prstGeom prst="rect">
            <a:avLst/>
          </a:prstGeom>
        </p:spPr>
        <p:txBody>
          <a:bodyPr vert="horz" lIns="0" tIns="0" rIns="0" bIns="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AU" sz="1400" dirty="0">
                <a:solidFill>
                  <a:schemeClr val="tx2"/>
                </a:solidFill>
              </a:rPr>
              <a:t>Constraint </a:t>
            </a:r>
          </a:p>
          <a:p>
            <a:pPr>
              <a:lnSpc>
                <a:spcPct val="100000"/>
              </a:lnSpc>
            </a:pPr>
            <a:r>
              <a:rPr lang="en-AU" sz="1000" dirty="0">
                <a:solidFill>
                  <a:schemeClr val="tx1"/>
                </a:solidFill>
                <a:latin typeface="+mn-lt"/>
              </a:rPr>
              <a:t>Work remains largely status quo or limited. Core guiding value or purpose remain unchanged</a:t>
            </a:r>
          </a:p>
          <a:p>
            <a:pPr>
              <a:lnSpc>
                <a:spcPct val="100000"/>
              </a:lnSpc>
            </a:pPr>
            <a:r>
              <a:rPr lang="en-AU" sz="1000" dirty="0">
                <a:solidFill>
                  <a:schemeClr val="tx2"/>
                </a:solidFill>
              </a:rPr>
              <a:t>'Challenged or opportunities for innovation or efficiency’</a:t>
            </a:r>
          </a:p>
        </p:txBody>
      </p:sp>
      <p:sp>
        <p:nvSpPr>
          <p:cNvPr id="36" name="Text Placeholder 2">
            <a:extLst>
              <a:ext uri="{FF2B5EF4-FFF2-40B4-BE49-F238E27FC236}">
                <a16:creationId xmlns:a16="http://schemas.microsoft.com/office/drawing/2014/main" id="{E4F0D4C8-5CA4-4DF7-8E32-59F9D7B05F04}"/>
              </a:ext>
            </a:extLst>
          </p:cNvPr>
          <p:cNvSpPr txBox="1">
            <a:spLocks/>
          </p:cNvSpPr>
          <p:nvPr/>
        </p:nvSpPr>
        <p:spPr>
          <a:xfrm>
            <a:off x="5565702" y="5267023"/>
            <a:ext cx="2520000" cy="720000"/>
          </a:xfrm>
          <a:prstGeom prst="rect">
            <a:avLst/>
          </a:prstGeom>
        </p:spPr>
        <p:txBody>
          <a:bodyPr vert="horz" lIns="0" tIns="0" rIns="0" bIns="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AU" sz="1400" dirty="0">
                <a:solidFill>
                  <a:schemeClr val="tx2"/>
                </a:solidFill>
              </a:rPr>
              <a:t>Collapse </a:t>
            </a:r>
          </a:p>
          <a:p>
            <a:pPr>
              <a:lnSpc>
                <a:spcPct val="100000"/>
              </a:lnSpc>
            </a:pPr>
            <a:r>
              <a:rPr lang="en-AU" sz="1000" dirty="0">
                <a:solidFill>
                  <a:schemeClr val="tx1"/>
                </a:solidFill>
                <a:latin typeface="+mn-lt"/>
              </a:rPr>
              <a:t>A rapid, catastrophic breakdown in ability to deliver work activities</a:t>
            </a:r>
          </a:p>
          <a:p>
            <a:pPr>
              <a:lnSpc>
                <a:spcPct val="100000"/>
              </a:lnSpc>
            </a:pPr>
            <a:r>
              <a:rPr lang="en-AU" sz="1000" dirty="0">
                <a:solidFill>
                  <a:schemeClr val="tx2"/>
                </a:solidFill>
              </a:rPr>
              <a:t>'Worried’</a:t>
            </a:r>
          </a:p>
        </p:txBody>
      </p:sp>
      <p:sp>
        <p:nvSpPr>
          <p:cNvPr id="33" name="Text Placeholder 2">
            <a:extLst>
              <a:ext uri="{FF2B5EF4-FFF2-40B4-BE49-F238E27FC236}">
                <a16:creationId xmlns:a16="http://schemas.microsoft.com/office/drawing/2014/main" id="{E1840EEE-BA6B-4B2C-8CB0-FDEE15E8ED84}"/>
              </a:ext>
            </a:extLst>
          </p:cNvPr>
          <p:cNvSpPr txBox="1">
            <a:spLocks/>
          </p:cNvSpPr>
          <p:nvPr/>
        </p:nvSpPr>
        <p:spPr>
          <a:xfrm>
            <a:off x="9221854" y="5154592"/>
            <a:ext cx="2520000" cy="1080000"/>
          </a:xfrm>
          <a:prstGeom prst="rect">
            <a:avLst/>
          </a:prstGeom>
        </p:spPr>
        <p:txBody>
          <a:bodyPr vert="horz" lIns="0" tIns="0" rIns="0" bIns="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AU" sz="1400" dirty="0">
                <a:solidFill>
                  <a:schemeClr val="tx2"/>
                </a:solidFill>
              </a:rPr>
              <a:t>Note</a:t>
            </a:r>
          </a:p>
          <a:p>
            <a:pPr>
              <a:lnSpc>
                <a:spcPct val="100000"/>
              </a:lnSpc>
            </a:pPr>
            <a:r>
              <a:rPr lang="en-AU" sz="1000" dirty="0">
                <a:solidFill>
                  <a:schemeClr val="tx1"/>
                </a:solidFill>
                <a:latin typeface="+mn-lt"/>
              </a:rPr>
              <a:t>The primary purpose of this activity is to discover alternative future scenarios. The types of futures serve as guidelines, scenarios developed do not have to completely adhere to scenario definitions</a:t>
            </a:r>
          </a:p>
        </p:txBody>
      </p:sp>
      <p:sp>
        <p:nvSpPr>
          <p:cNvPr id="23" name="Slide Number Placeholder 5">
            <a:extLst>
              <a:ext uri="{FF2B5EF4-FFF2-40B4-BE49-F238E27FC236}">
                <a16:creationId xmlns:a16="http://schemas.microsoft.com/office/drawing/2014/main" id="{0763AD8D-1697-470C-8DAE-4A2D6769AB0F}"/>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2</a:t>
            </a:fld>
            <a:endParaRPr lang="en-AU" dirty="0"/>
          </a:p>
        </p:txBody>
      </p:sp>
    </p:spTree>
    <p:extLst>
      <p:ext uri="{BB962C8B-B14F-4D97-AF65-F5344CB8AC3E}">
        <p14:creationId xmlns:p14="http://schemas.microsoft.com/office/powerpoint/2010/main" val="175325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F0D06F-3E29-4E3A-B574-14F08989BB15}"/>
              </a:ext>
            </a:extLst>
          </p:cNvPr>
          <p:cNvSpPr txBox="1">
            <a:spLocks noGrp="1"/>
          </p:cNvSpPr>
          <p:nvPr>
            <p:ph type="title" idx="4294967295"/>
          </p:nvPr>
        </p:nvSpPr>
        <p:spPr>
          <a:xfrm>
            <a:off x="448125" y="818166"/>
            <a:ext cx="11304471" cy="9302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AU" sz="2600" b="0" i="0" u="none" strike="noStrike" kern="1200" cap="none" spc="0" normalizeH="0" baseline="0" noProof="0" dirty="0">
                <a:ln>
                  <a:noFill/>
                </a:ln>
                <a:solidFill>
                  <a:schemeClr val="tx2"/>
                </a:solidFill>
                <a:effectLst/>
                <a:uLnTx/>
                <a:uFillTx/>
                <a:latin typeface="+mj-lt"/>
                <a:ea typeface="+mj-ea"/>
                <a:cs typeface="+mj-cs"/>
              </a:rPr>
              <a:t>Alternative Futures – Defining scenario types</a:t>
            </a:r>
          </a:p>
        </p:txBody>
      </p:sp>
      <p:sp>
        <p:nvSpPr>
          <p:cNvPr id="21" name="Content Placeholder 9">
            <a:extLst>
              <a:ext uri="{FF2B5EF4-FFF2-40B4-BE49-F238E27FC236}">
                <a16:creationId xmlns:a16="http://schemas.microsoft.com/office/drawing/2014/main" id="{56E30F50-B075-4C52-9584-654A02C7656B}"/>
              </a:ext>
            </a:extLst>
          </p:cNvPr>
          <p:cNvSpPr txBox="1">
            <a:spLocks/>
          </p:cNvSpPr>
          <p:nvPr/>
        </p:nvSpPr>
        <p:spPr>
          <a:xfrm>
            <a:off x="448125" y="1792291"/>
            <a:ext cx="3240000" cy="288000"/>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000" dirty="0">
                <a:latin typeface="+mj-lt"/>
              </a:rPr>
              <a:t>Key highlights from STEEP analysis</a:t>
            </a:r>
          </a:p>
        </p:txBody>
      </p:sp>
      <p:graphicFrame>
        <p:nvGraphicFramePr>
          <p:cNvPr id="22" name="Table 10">
            <a:extLst>
              <a:ext uri="{FF2B5EF4-FFF2-40B4-BE49-F238E27FC236}">
                <a16:creationId xmlns:a16="http://schemas.microsoft.com/office/drawing/2014/main" id="{E0AB9230-90CF-4859-AF57-C251D9953048}"/>
              </a:ext>
            </a:extLst>
          </p:cNvPr>
          <p:cNvGraphicFramePr>
            <a:graphicFrameLocks/>
          </p:cNvGraphicFramePr>
          <p:nvPr>
            <p:extLst>
              <p:ext uri="{D42A27DB-BD31-4B8C-83A1-F6EECF244321}">
                <p14:modId xmlns:p14="http://schemas.microsoft.com/office/powerpoint/2010/main" val="3291030460"/>
              </p:ext>
            </p:extLst>
          </p:nvPr>
        </p:nvGraphicFramePr>
        <p:xfrm>
          <a:off x="448125" y="2080291"/>
          <a:ext cx="3240000" cy="4608000"/>
        </p:xfrm>
        <a:graphic>
          <a:graphicData uri="http://schemas.openxmlformats.org/drawingml/2006/table">
            <a:tbl>
              <a:tblPr firstRow="1" firstCol="1">
                <a:tableStyleId>{9D7B26C5-4107-4FEC-AEDC-1716B250A1EF}</a:tableStyleId>
              </a:tblPr>
              <a:tblGrid>
                <a:gridCol w="3240000">
                  <a:extLst>
                    <a:ext uri="{9D8B030D-6E8A-4147-A177-3AD203B41FA5}">
                      <a16:colId xmlns:a16="http://schemas.microsoft.com/office/drawing/2014/main" val="3792530009"/>
                    </a:ext>
                  </a:extLst>
                </a:gridCol>
              </a:tblGrid>
              <a:tr h="28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Social</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288000">
                <a:tc>
                  <a:txBody>
                    <a:bodyPr/>
                    <a:lstStyle/>
                    <a:p>
                      <a:pPr algn="l">
                        <a:lnSpc>
                          <a:spcPct val="120000"/>
                        </a:lnSpc>
                        <a:spcBef>
                          <a:spcPts val="0"/>
                        </a:spcBef>
                        <a:spcAft>
                          <a:spcPts val="0"/>
                        </a:spcAft>
                      </a:pPr>
                      <a:endParaRPr lang="en-AU" sz="1000" b="0" dirty="0">
                        <a:solidFill>
                          <a:schemeClr val="tx1"/>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88487706"/>
                  </a:ext>
                </a:extLst>
              </a:tr>
              <a:tr h="288000">
                <a:tc>
                  <a:txBody>
                    <a:bodyPr/>
                    <a:lstStyle/>
                    <a:p>
                      <a:pPr algn="l">
                        <a:lnSpc>
                          <a:spcPct val="120000"/>
                        </a:lnSpc>
                        <a:spcBef>
                          <a:spcPts val="0"/>
                        </a:spcBef>
                        <a:spcAft>
                          <a:spcPts val="0"/>
                        </a:spcAft>
                      </a:pPr>
                      <a:endParaRPr lang="en-AU" sz="1000" b="0" dirty="0">
                        <a:solidFill>
                          <a:schemeClr val="tx1"/>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7446584"/>
                  </a:ext>
                </a:extLst>
              </a:tr>
              <a:tr h="28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kern="1200" dirty="0">
                          <a:solidFill>
                            <a:schemeClr val="bg1"/>
                          </a:solidFill>
                          <a:latin typeface="+mj-lt"/>
                          <a:ea typeface="+mn-ea"/>
                          <a:cs typeface="+mn-cs"/>
                        </a:rPr>
                        <a:t>Technology</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4766093"/>
                  </a:ext>
                </a:extLst>
              </a:tr>
              <a:tr h="288000">
                <a:tc>
                  <a:txBody>
                    <a:bodyPr/>
                    <a:lstStyle/>
                    <a:p>
                      <a:pPr algn="l">
                        <a:lnSpc>
                          <a:spcPct val="120000"/>
                        </a:lnSpc>
                        <a:spcBef>
                          <a:spcPts val="0"/>
                        </a:spcBef>
                        <a:spcAft>
                          <a:spcPts val="0"/>
                        </a:spcAft>
                      </a:pPr>
                      <a:endParaRPr lang="en-AU" sz="1000" b="0" dirty="0">
                        <a:solidFill>
                          <a:schemeClr val="tx1"/>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54879465"/>
                  </a:ext>
                </a:extLst>
              </a:tr>
              <a:tr h="288000">
                <a:tc>
                  <a:txBody>
                    <a:bodyPr/>
                    <a:lstStyle/>
                    <a:p>
                      <a:pPr algn="l">
                        <a:lnSpc>
                          <a:spcPct val="120000"/>
                        </a:lnSpc>
                        <a:spcBef>
                          <a:spcPts val="0"/>
                        </a:spcBef>
                        <a:spcAft>
                          <a:spcPts val="0"/>
                        </a:spcAft>
                      </a:pPr>
                      <a:endParaRPr lang="en-AU" sz="1000" b="0" dirty="0">
                        <a:solidFill>
                          <a:schemeClr val="tx1"/>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2581457"/>
                  </a:ext>
                </a:extLst>
              </a:tr>
              <a:tr h="28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kern="1200" dirty="0">
                          <a:solidFill>
                            <a:schemeClr val="bg1"/>
                          </a:solidFill>
                          <a:latin typeface="+mj-lt"/>
                          <a:ea typeface="+mn-ea"/>
                          <a:cs typeface="+mn-cs"/>
                        </a:rPr>
                        <a:t>Environment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56556630"/>
                  </a:ext>
                </a:extLst>
              </a:tr>
              <a:tr h="288000">
                <a:tc>
                  <a:txBody>
                    <a:bodyPr/>
                    <a:lstStyle/>
                    <a:p>
                      <a:pPr algn="l">
                        <a:lnSpc>
                          <a:spcPct val="120000"/>
                        </a:lnSpc>
                        <a:spcBef>
                          <a:spcPts val="0"/>
                        </a:spcBef>
                        <a:spcAft>
                          <a:spcPts val="0"/>
                        </a:spcAft>
                      </a:pPr>
                      <a:endParaRPr lang="en-AU" sz="1000" b="0" dirty="0">
                        <a:solidFill>
                          <a:schemeClr val="tx1"/>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52381033"/>
                  </a:ext>
                </a:extLst>
              </a:tr>
              <a:tr h="288000">
                <a:tc>
                  <a:txBody>
                    <a:bodyPr/>
                    <a:lstStyle/>
                    <a:p>
                      <a:pPr algn="l">
                        <a:lnSpc>
                          <a:spcPct val="120000"/>
                        </a:lnSpc>
                        <a:spcBef>
                          <a:spcPts val="0"/>
                        </a:spcBef>
                        <a:spcAft>
                          <a:spcPts val="0"/>
                        </a:spcAft>
                      </a:pPr>
                      <a:endParaRPr lang="en-AU" sz="1000" b="0" dirty="0">
                        <a:solidFill>
                          <a:schemeClr val="tx1"/>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5520699"/>
                  </a:ext>
                </a:extLst>
              </a:tr>
              <a:tr h="28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kern="1200" dirty="0">
                          <a:solidFill>
                            <a:schemeClr val="bg1"/>
                          </a:solidFill>
                          <a:latin typeface="+mj-lt"/>
                          <a:ea typeface="+mn-ea"/>
                          <a:cs typeface="+mn-cs"/>
                        </a:rPr>
                        <a:t>Economic</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06612043"/>
                  </a:ext>
                </a:extLst>
              </a:tr>
              <a:tr h="288000">
                <a:tc>
                  <a:txBody>
                    <a:bodyPr/>
                    <a:lstStyle/>
                    <a:p>
                      <a:pPr algn="l">
                        <a:lnSpc>
                          <a:spcPct val="120000"/>
                        </a:lnSpc>
                        <a:spcBef>
                          <a:spcPts val="0"/>
                        </a:spcBef>
                        <a:spcAft>
                          <a:spcPts val="0"/>
                        </a:spcAft>
                      </a:pPr>
                      <a:endParaRPr lang="en-AU" sz="1000" b="0" dirty="0">
                        <a:solidFill>
                          <a:schemeClr val="tx1"/>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67638222"/>
                  </a:ext>
                </a:extLst>
              </a:tr>
              <a:tr h="288000">
                <a:tc>
                  <a:txBody>
                    <a:bodyPr/>
                    <a:lstStyle/>
                    <a:p>
                      <a:pPr algn="l">
                        <a:lnSpc>
                          <a:spcPct val="120000"/>
                        </a:lnSpc>
                        <a:spcBef>
                          <a:spcPts val="0"/>
                        </a:spcBef>
                        <a:spcAft>
                          <a:spcPts val="0"/>
                        </a:spcAft>
                      </a:pPr>
                      <a:endParaRPr lang="en-AU" sz="1000" b="0" dirty="0">
                        <a:solidFill>
                          <a:schemeClr val="tx1"/>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1847185"/>
                  </a:ext>
                </a:extLst>
              </a:tr>
              <a:tr h="28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kern="1200" dirty="0">
                          <a:solidFill>
                            <a:schemeClr val="bg1"/>
                          </a:solidFill>
                          <a:latin typeface="+mj-lt"/>
                          <a:ea typeface="+mn-ea"/>
                          <a:cs typeface="+mn-cs"/>
                        </a:rPr>
                        <a:t>Policy</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00149765"/>
                  </a:ext>
                </a:extLst>
              </a:tr>
              <a:tr h="288000">
                <a:tc>
                  <a:txBody>
                    <a:bodyPr/>
                    <a:lstStyle/>
                    <a:p>
                      <a:pPr algn="l">
                        <a:lnSpc>
                          <a:spcPct val="120000"/>
                        </a:lnSpc>
                        <a:spcBef>
                          <a:spcPts val="0"/>
                        </a:spcBef>
                        <a:spcAft>
                          <a:spcPts val="0"/>
                        </a:spcAft>
                      </a:pPr>
                      <a:endParaRPr lang="en-AU" sz="1000" b="0" dirty="0">
                        <a:solidFill>
                          <a:schemeClr val="tx1"/>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29685161"/>
                  </a:ext>
                </a:extLst>
              </a:tr>
              <a:tr h="288000">
                <a:tc>
                  <a:txBody>
                    <a:bodyPr/>
                    <a:lstStyle/>
                    <a:p>
                      <a:pPr algn="l">
                        <a:lnSpc>
                          <a:spcPct val="120000"/>
                        </a:lnSpc>
                        <a:spcBef>
                          <a:spcPts val="0"/>
                        </a:spcBef>
                        <a:spcAft>
                          <a:spcPts val="0"/>
                        </a:spcAft>
                      </a:pPr>
                      <a:endParaRPr lang="en-AU" sz="1000" b="0" dirty="0">
                        <a:solidFill>
                          <a:schemeClr val="tx1"/>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2735452"/>
                  </a:ext>
                </a:extLst>
              </a:tr>
              <a:tr h="288000">
                <a:tc>
                  <a:txBody>
                    <a:bodyPr/>
                    <a:lstStyle/>
                    <a:p>
                      <a:pPr algn="l">
                        <a:lnSpc>
                          <a:spcPct val="120000"/>
                        </a:lnSpc>
                        <a:spcBef>
                          <a:spcPts val="0"/>
                        </a:spcBef>
                        <a:spcAft>
                          <a:spcPts val="0"/>
                        </a:spcAft>
                      </a:pPr>
                      <a:r>
                        <a:rPr lang="en-AU" sz="1000" b="0" dirty="0">
                          <a:solidFill>
                            <a:schemeClr val="tx1"/>
                          </a:solidFill>
                          <a:latin typeface="+mn-lt"/>
                        </a:rPr>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5236565"/>
                  </a:ext>
                </a:extLst>
              </a:tr>
            </a:tbl>
          </a:graphicData>
        </a:graphic>
      </p:graphicFrame>
      <p:cxnSp>
        <p:nvCxnSpPr>
          <p:cNvPr id="24" name="Straight Connector 23" descr="Arrow pointing from left to right.">
            <a:extLst>
              <a:ext uri="{FF2B5EF4-FFF2-40B4-BE49-F238E27FC236}">
                <a16:creationId xmlns:a16="http://schemas.microsoft.com/office/drawing/2014/main" id="{78272209-FB04-4D7E-98F2-83839770AB2A}"/>
              </a:ext>
            </a:extLst>
          </p:cNvPr>
          <p:cNvCxnSpPr>
            <a:cxnSpLocks/>
          </p:cNvCxnSpPr>
          <p:nvPr/>
        </p:nvCxnSpPr>
        <p:spPr>
          <a:xfrm>
            <a:off x="3688125" y="3762852"/>
            <a:ext cx="540000" cy="0"/>
          </a:xfrm>
          <a:prstGeom prst="line">
            <a:avLst/>
          </a:prstGeom>
          <a:ln w="38100" cmpd="sng">
            <a:solidFill>
              <a:schemeClr val="tx2"/>
            </a:solidFill>
            <a:prstDash val="solid"/>
            <a:headEnd type="diamond"/>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DE00F50-1C25-4E34-8D00-F3137E35A8EA}"/>
              </a:ext>
              <a:ext uri="{C183D7F6-B498-43B3-948B-1728B52AA6E4}">
                <adec:decorative xmlns:adec="http://schemas.microsoft.com/office/drawing/2017/decorative" val="1"/>
              </a:ext>
            </a:extLst>
          </p:cNvPr>
          <p:cNvCxnSpPr>
            <a:cxnSpLocks/>
          </p:cNvCxnSpPr>
          <p:nvPr/>
        </p:nvCxnSpPr>
        <p:spPr>
          <a:xfrm>
            <a:off x="3688125" y="4950000"/>
            <a:ext cx="540000" cy="0"/>
          </a:xfrm>
          <a:prstGeom prst="line">
            <a:avLst/>
          </a:prstGeom>
          <a:ln w="38100" cmpd="sng">
            <a:solidFill>
              <a:schemeClr val="tx2"/>
            </a:solidFill>
            <a:prstDash val="solid"/>
            <a:headEnd type="diamond"/>
            <a:tailEnd type="triangle"/>
          </a:ln>
        </p:spPr>
        <p:style>
          <a:lnRef idx="1">
            <a:schemeClr val="accent1"/>
          </a:lnRef>
          <a:fillRef idx="0">
            <a:schemeClr val="accent1"/>
          </a:fillRef>
          <a:effectRef idx="0">
            <a:schemeClr val="accent1"/>
          </a:effectRef>
          <a:fontRef idx="minor">
            <a:schemeClr val="tx1"/>
          </a:fontRef>
        </p:style>
      </p:cxnSp>
      <p:sp>
        <p:nvSpPr>
          <p:cNvPr id="23" name="Content Placeholder 9">
            <a:extLst>
              <a:ext uri="{FF2B5EF4-FFF2-40B4-BE49-F238E27FC236}">
                <a16:creationId xmlns:a16="http://schemas.microsoft.com/office/drawing/2014/main" id="{3532D467-DDE0-47BB-BB7C-C203E04D5D7A}"/>
              </a:ext>
            </a:extLst>
          </p:cNvPr>
          <p:cNvSpPr txBox="1">
            <a:spLocks/>
          </p:cNvSpPr>
          <p:nvPr/>
        </p:nvSpPr>
        <p:spPr>
          <a:xfrm>
            <a:off x="3690000" y="2628000"/>
            <a:ext cx="1368000" cy="3780000"/>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000" dirty="0"/>
              <a:t>1. Pick a specific driver to establish a starting point that best matches the futures type</a:t>
            </a:r>
          </a:p>
          <a:p>
            <a:endParaRPr lang="en-AU" sz="1000" dirty="0"/>
          </a:p>
          <a:p>
            <a:r>
              <a:rPr lang="en-AU" sz="1000" dirty="0"/>
              <a:t>2. Gradually add on other drivers to build your scenario</a:t>
            </a:r>
          </a:p>
          <a:p>
            <a:endParaRPr lang="en-AU" sz="1000" dirty="0"/>
          </a:p>
          <a:p>
            <a:r>
              <a:rPr lang="en-AU" sz="1000" dirty="0"/>
              <a:t>3. Consider how expectations will change, and how it impacts product/service, work tasks, roles, and day-to-day operations</a:t>
            </a:r>
          </a:p>
        </p:txBody>
      </p:sp>
      <p:sp>
        <p:nvSpPr>
          <p:cNvPr id="17" name="Content Placeholder 9">
            <a:extLst>
              <a:ext uri="{FF2B5EF4-FFF2-40B4-BE49-F238E27FC236}">
                <a16:creationId xmlns:a16="http://schemas.microsoft.com/office/drawing/2014/main" id="{79C5BD5E-762D-4E96-A2AD-774CF92F9682}"/>
              </a:ext>
            </a:extLst>
          </p:cNvPr>
          <p:cNvSpPr txBox="1">
            <a:spLocks/>
          </p:cNvSpPr>
          <p:nvPr/>
        </p:nvSpPr>
        <p:spPr>
          <a:xfrm>
            <a:off x="5058000" y="1792291"/>
            <a:ext cx="3240000" cy="288000"/>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latin typeface="+mj-lt"/>
              </a:rPr>
              <a:t>Growth</a:t>
            </a:r>
          </a:p>
        </p:txBody>
      </p:sp>
      <p:graphicFrame>
        <p:nvGraphicFramePr>
          <p:cNvPr id="18" name="Table 10">
            <a:extLst>
              <a:ext uri="{FF2B5EF4-FFF2-40B4-BE49-F238E27FC236}">
                <a16:creationId xmlns:a16="http://schemas.microsoft.com/office/drawing/2014/main" id="{E361EA01-0BF5-4038-A48C-4AC4DADB0E45}"/>
              </a:ext>
            </a:extLst>
          </p:cNvPr>
          <p:cNvGraphicFramePr>
            <a:graphicFrameLocks/>
          </p:cNvGraphicFramePr>
          <p:nvPr>
            <p:extLst>
              <p:ext uri="{D42A27DB-BD31-4B8C-83A1-F6EECF244321}">
                <p14:modId xmlns:p14="http://schemas.microsoft.com/office/powerpoint/2010/main" val="3318694423"/>
              </p:ext>
            </p:extLst>
          </p:nvPr>
        </p:nvGraphicFramePr>
        <p:xfrm>
          <a:off x="5058000" y="2080291"/>
          <a:ext cx="3240000" cy="1994700"/>
        </p:xfrm>
        <a:graphic>
          <a:graphicData uri="http://schemas.openxmlformats.org/drawingml/2006/table">
            <a:tbl>
              <a:tblPr firstRow="1" firstCol="1">
                <a:tableStyleId>{9D7B26C5-4107-4FEC-AEDC-1716B250A1EF}</a:tableStyleId>
              </a:tblPr>
              <a:tblGrid>
                <a:gridCol w="3240000">
                  <a:extLst>
                    <a:ext uri="{9D8B030D-6E8A-4147-A177-3AD203B41FA5}">
                      <a16:colId xmlns:a16="http://schemas.microsoft.com/office/drawing/2014/main" val="3792530009"/>
                    </a:ext>
                  </a:extLst>
                </a:gridCol>
              </a:tblGrid>
              <a:tr h="28800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Name of scenario</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1440000">
                <a:tc>
                  <a:txBody>
                    <a:bodyPr/>
                    <a:lstStyle/>
                    <a:p>
                      <a:pPr>
                        <a:lnSpc>
                          <a:spcPct val="120000"/>
                        </a:lnSpc>
                        <a:spcBef>
                          <a:spcPts val="0"/>
                        </a:spcBef>
                        <a:spcAft>
                          <a:spcPts val="0"/>
                        </a:spcAft>
                      </a:pPr>
                      <a:r>
                        <a:rPr lang="en-AU" sz="1000" b="0" dirty="0">
                          <a:solidFill>
                            <a:schemeClr val="tx1"/>
                          </a:solidFill>
                          <a:latin typeface="+mn-lt"/>
                        </a:rPr>
                        <a:t>Description</a:t>
                      </a:r>
                      <a:br>
                        <a:rPr lang="en-AU" sz="1000" b="0" dirty="0">
                          <a:solidFill>
                            <a:schemeClr val="tx1"/>
                          </a:solidFill>
                          <a:latin typeface="+mn-lt"/>
                        </a:rPr>
                      </a:br>
                      <a:r>
                        <a:rPr lang="en-AU" sz="1000" b="0" dirty="0">
                          <a:solidFill>
                            <a:schemeClr val="tx1"/>
                          </a:solidFill>
                          <a:latin typeface="+mn-lt"/>
                        </a:rPr>
                        <a:t>(Expectations, product/service, tasks, roles, daily ops)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88487706"/>
                  </a:ext>
                </a:extLst>
              </a:tr>
              <a:tr h="252000">
                <a:tc>
                  <a:txBody>
                    <a:bodyPr/>
                    <a:lstStyle/>
                    <a:p>
                      <a:pPr>
                        <a:lnSpc>
                          <a:spcPct val="120000"/>
                        </a:lnSpc>
                        <a:spcBef>
                          <a:spcPts val="0"/>
                        </a:spcBef>
                        <a:spcAft>
                          <a:spcPts val="0"/>
                        </a:spcAft>
                      </a:pPr>
                      <a:r>
                        <a:rPr lang="en-AU" sz="1000" b="0" dirty="0">
                          <a:solidFill>
                            <a:schemeClr val="tx1"/>
                          </a:solidFill>
                          <a:latin typeface="+mn-lt"/>
                        </a:rPr>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066653"/>
                  </a:ext>
                </a:extLst>
              </a:tr>
            </a:tbl>
          </a:graphicData>
        </a:graphic>
      </p:graphicFrame>
      <p:sp>
        <p:nvSpPr>
          <p:cNvPr id="13" name="Content Placeholder 9">
            <a:extLst>
              <a:ext uri="{FF2B5EF4-FFF2-40B4-BE49-F238E27FC236}">
                <a16:creationId xmlns:a16="http://schemas.microsoft.com/office/drawing/2014/main" id="{2291E307-5AAE-4A04-A3F4-6EF6384C8B93}"/>
              </a:ext>
            </a:extLst>
          </p:cNvPr>
          <p:cNvSpPr txBox="1">
            <a:spLocks/>
          </p:cNvSpPr>
          <p:nvPr/>
        </p:nvSpPr>
        <p:spPr>
          <a:xfrm>
            <a:off x="8512596" y="1792291"/>
            <a:ext cx="3240000" cy="288000"/>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latin typeface="+mj-lt"/>
              </a:rPr>
              <a:t>Transformation</a:t>
            </a:r>
          </a:p>
        </p:txBody>
      </p:sp>
      <p:graphicFrame>
        <p:nvGraphicFramePr>
          <p:cNvPr id="27" name="Table 10">
            <a:extLst>
              <a:ext uri="{FF2B5EF4-FFF2-40B4-BE49-F238E27FC236}">
                <a16:creationId xmlns:a16="http://schemas.microsoft.com/office/drawing/2014/main" id="{1317AD28-B629-49AC-976B-03A8FA2A89FC}"/>
              </a:ext>
            </a:extLst>
          </p:cNvPr>
          <p:cNvGraphicFramePr>
            <a:graphicFrameLocks/>
          </p:cNvGraphicFramePr>
          <p:nvPr>
            <p:extLst>
              <p:ext uri="{D42A27DB-BD31-4B8C-83A1-F6EECF244321}">
                <p14:modId xmlns:p14="http://schemas.microsoft.com/office/powerpoint/2010/main" val="3353633180"/>
              </p:ext>
            </p:extLst>
          </p:nvPr>
        </p:nvGraphicFramePr>
        <p:xfrm>
          <a:off x="8503875" y="2080291"/>
          <a:ext cx="3240000" cy="1994700"/>
        </p:xfrm>
        <a:graphic>
          <a:graphicData uri="http://schemas.openxmlformats.org/drawingml/2006/table">
            <a:tbl>
              <a:tblPr firstRow="1" firstCol="1">
                <a:tableStyleId>{9D7B26C5-4107-4FEC-AEDC-1716B250A1EF}</a:tableStyleId>
              </a:tblPr>
              <a:tblGrid>
                <a:gridCol w="3240000">
                  <a:extLst>
                    <a:ext uri="{9D8B030D-6E8A-4147-A177-3AD203B41FA5}">
                      <a16:colId xmlns:a16="http://schemas.microsoft.com/office/drawing/2014/main" val="3792530009"/>
                    </a:ext>
                  </a:extLst>
                </a:gridCol>
              </a:tblGrid>
              <a:tr h="28800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Name of scenario</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1440000">
                <a:tc>
                  <a:txBody>
                    <a:bodyPr/>
                    <a:lstStyle/>
                    <a:p>
                      <a:pPr>
                        <a:lnSpc>
                          <a:spcPct val="120000"/>
                        </a:lnSpc>
                        <a:spcBef>
                          <a:spcPts val="0"/>
                        </a:spcBef>
                        <a:spcAft>
                          <a:spcPts val="0"/>
                        </a:spcAft>
                      </a:pPr>
                      <a:r>
                        <a:rPr lang="en-AU" sz="1000" b="0" dirty="0">
                          <a:solidFill>
                            <a:schemeClr val="tx1"/>
                          </a:solidFill>
                          <a:latin typeface="+mn-lt"/>
                        </a:rPr>
                        <a:t>Description</a:t>
                      </a:r>
                      <a:br>
                        <a:rPr lang="en-AU" sz="1000" b="0" dirty="0">
                          <a:solidFill>
                            <a:schemeClr val="tx1"/>
                          </a:solidFill>
                          <a:latin typeface="+mn-lt"/>
                        </a:rPr>
                      </a:br>
                      <a:r>
                        <a:rPr lang="en-AU" sz="1000" b="0" dirty="0">
                          <a:solidFill>
                            <a:schemeClr val="tx1"/>
                          </a:solidFill>
                          <a:latin typeface="+mn-lt"/>
                        </a:rPr>
                        <a:t>(Expectations, product/service, tasks, roles, daily ops)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88487706"/>
                  </a:ext>
                </a:extLst>
              </a:tr>
              <a:tr h="252000">
                <a:tc>
                  <a:txBody>
                    <a:bodyPr/>
                    <a:lstStyle/>
                    <a:p>
                      <a:pPr>
                        <a:lnSpc>
                          <a:spcPct val="120000"/>
                        </a:lnSpc>
                        <a:spcBef>
                          <a:spcPts val="0"/>
                        </a:spcBef>
                        <a:spcAft>
                          <a:spcPts val="0"/>
                        </a:spcAft>
                      </a:pPr>
                      <a:r>
                        <a:rPr lang="en-AU" sz="1000" b="0" dirty="0">
                          <a:solidFill>
                            <a:schemeClr val="tx1"/>
                          </a:solidFill>
                          <a:latin typeface="+mn-lt"/>
                        </a:rPr>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066653"/>
                  </a:ext>
                </a:extLst>
              </a:tr>
            </a:tbl>
          </a:graphicData>
        </a:graphic>
      </p:graphicFrame>
      <p:sp>
        <p:nvSpPr>
          <p:cNvPr id="19" name="Content Placeholder 9">
            <a:extLst>
              <a:ext uri="{FF2B5EF4-FFF2-40B4-BE49-F238E27FC236}">
                <a16:creationId xmlns:a16="http://schemas.microsoft.com/office/drawing/2014/main" id="{2811AF9F-BD17-440B-9F37-22B284628102}"/>
              </a:ext>
            </a:extLst>
          </p:cNvPr>
          <p:cNvSpPr txBox="1">
            <a:spLocks/>
          </p:cNvSpPr>
          <p:nvPr/>
        </p:nvSpPr>
        <p:spPr>
          <a:xfrm>
            <a:off x="5058000" y="4132089"/>
            <a:ext cx="3240000" cy="288000"/>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latin typeface="+mj-lt"/>
              </a:rPr>
              <a:t>Constraint</a:t>
            </a:r>
          </a:p>
        </p:txBody>
      </p:sp>
      <p:graphicFrame>
        <p:nvGraphicFramePr>
          <p:cNvPr id="28" name="Table 10">
            <a:extLst>
              <a:ext uri="{FF2B5EF4-FFF2-40B4-BE49-F238E27FC236}">
                <a16:creationId xmlns:a16="http://schemas.microsoft.com/office/drawing/2014/main" id="{942049CD-24B3-49A8-8210-8C34B82C2528}"/>
              </a:ext>
            </a:extLst>
          </p:cNvPr>
          <p:cNvGraphicFramePr>
            <a:graphicFrameLocks/>
          </p:cNvGraphicFramePr>
          <p:nvPr>
            <p:extLst>
              <p:ext uri="{D42A27DB-BD31-4B8C-83A1-F6EECF244321}">
                <p14:modId xmlns:p14="http://schemas.microsoft.com/office/powerpoint/2010/main" val="64068308"/>
              </p:ext>
            </p:extLst>
          </p:nvPr>
        </p:nvGraphicFramePr>
        <p:xfrm>
          <a:off x="5058000" y="4420800"/>
          <a:ext cx="3240000" cy="1994700"/>
        </p:xfrm>
        <a:graphic>
          <a:graphicData uri="http://schemas.openxmlformats.org/drawingml/2006/table">
            <a:tbl>
              <a:tblPr firstRow="1" firstCol="1">
                <a:tableStyleId>{9D7B26C5-4107-4FEC-AEDC-1716B250A1EF}</a:tableStyleId>
              </a:tblPr>
              <a:tblGrid>
                <a:gridCol w="3240000">
                  <a:extLst>
                    <a:ext uri="{9D8B030D-6E8A-4147-A177-3AD203B41FA5}">
                      <a16:colId xmlns:a16="http://schemas.microsoft.com/office/drawing/2014/main" val="3792530009"/>
                    </a:ext>
                  </a:extLst>
                </a:gridCol>
              </a:tblGrid>
              <a:tr h="28800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Name of scenario</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1440000">
                <a:tc>
                  <a:txBody>
                    <a:bodyPr/>
                    <a:lstStyle/>
                    <a:p>
                      <a:pPr>
                        <a:lnSpc>
                          <a:spcPct val="120000"/>
                        </a:lnSpc>
                        <a:spcBef>
                          <a:spcPts val="0"/>
                        </a:spcBef>
                        <a:spcAft>
                          <a:spcPts val="0"/>
                        </a:spcAft>
                      </a:pPr>
                      <a:r>
                        <a:rPr lang="en-AU" sz="1000" b="0" dirty="0">
                          <a:solidFill>
                            <a:schemeClr val="tx1"/>
                          </a:solidFill>
                          <a:latin typeface="+mn-lt"/>
                        </a:rPr>
                        <a:t>Description</a:t>
                      </a:r>
                      <a:br>
                        <a:rPr lang="en-AU" sz="1000" b="0" dirty="0">
                          <a:solidFill>
                            <a:schemeClr val="tx1"/>
                          </a:solidFill>
                          <a:latin typeface="+mn-lt"/>
                        </a:rPr>
                      </a:br>
                      <a:r>
                        <a:rPr lang="en-AU" sz="1000" b="0" dirty="0">
                          <a:solidFill>
                            <a:schemeClr val="tx1"/>
                          </a:solidFill>
                          <a:latin typeface="+mn-lt"/>
                        </a:rPr>
                        <a:t>(Expectations, product/service, tasks, roles, daily ops)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88487706"/>
                  </a:ext>
                </a:extLst>
              </a:tr>
              <a:tr h="252000">
                <a:tc>
                  <a:txBody>
                    <a:bodyPr/>
                    <a:lstStyle/>
                    <a:p>
                      <a:pPr>
                        <a:lnSpc>
                          <a:spcPct val="120000"/>
                        </a:lnSpc>
                        <a:spcBef>
                          <a:spcPts val="0"/>
                        </a:spcBef>
                        <a:spcAft>
                          <a:spcPts val="0"/>
                        </a:spcAft>
                      </a:pPr>
                      <a:r>
                        <a:rPr lang="en-AU" sz="1000" b="0" dirty="0">
                          <a:solidFill>
                            <a:schemeClr val="tx1"/>
                          </a:solidFill>
                          <a:latin typeface="+mn-lt"/>
                        </a:rPr>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066653"/>
                  </a:ext>
                </a:extLst>
              </a:tr>
            </a:tbl>
          </a:graphicData>
        </a:graphic>
      </p:graphicFrame>
      <p:sp>
        <p:nvSpPr>
          <p:cNvPr id="15" name="Content Placeholder 9">
            <a:extLst>
              <a:ext uri="{FF2B5EF4-FFF2-40B4-BE49-F238E27FC236}">
                <a16:creationId xmlns:a16="http://schemas.microsoft.com/office/drawing/2014/main" id="{9EF49F86-5668-41E7-B398-752EC0F7D827}"/>
              </a:ext>
            </a:extLst>
          </p:cNvPr>
          <p:cNvSpPr txBox="1">
            <a:spLocks/>
          </p:cNvSpPr>
          <p:nvPr/>
        </p:nvSpPr>
        <p:spPr>
          <a:xfrm>
            <a:off x="8512596" y="4132089"/>
            <a:ext cx="3240000" cy="288000"/>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latin typeface="+mj-lt"/>
              </a:rPr>
              <a:t>Collapse</a:t>
            </a:r>
          </a:p>
        </p:txBody>
      </p:sp>
      <p:graphicFrame>
        <p:nvGraphicFramePr>
          <p:cNvPr id="29" name="Table 10">
            <a:extLst>
              <a:ext uri="{FF2B5EF4-FFF2-40B4-BE49-F238E27FC236}">
                <a16:creationId xmlns:a16="http://schemas.microsoft.com/office/drawing/2014/main" id="{769FC9DC-C2D2-4696-B1BE-9960887FC21D}"/>
              </a:ext>
            </a:extLst>
          </p:cNvPr>
          <p:cNvGraphicFramePr>
            <a:graphicFrameLocks/>
          </p:cNvGraphicFramePr>
          <p:nvPr>
            <p:extLst>
              <p:ext uri="{D42A27DB-BD31-4B8C-83A1-F6EECF244321}">
                <p14:modId xmlns:p14="http://schemas.microsoft.com/office/powerpoint/2010/main" val="1045573809"/>
              </p:ext>
            </p:extLst>
          </p:nvPr>
        </p:nvGraphicFramePr>
        <p:xfrm>
          <a:off x="8512596" y="4420800"/>
          <a:ext cx="3240000" cy="1994700"/>
        </p:xfrm>
        <a:graphic>
          <a:graphicData uri="http://schemas.openxmlformats.org/drawingml/2006/table">
            <a:tbl>
              <a:tblPr firstRow="1" firstCol="1">
                <a:tableStyleId>{9D7B26C5-4107-4FEC-AEDC-1716B250A1EF}</a:tableStyleId>
              </a:tblPr>
              <a:tblGrid>
                <a:gridCol w="3240000">
                  <a:extLst>
                    <a:ext uri="{9D8B030D-6E8A-4147-A177-3AD203B41FA5}">
                      <a16:colId xmlns:a16="http://schemas.microsoft.com/office/drawing/2014/main" val="3792530009"/>
                    </a:ext>
                  </a:extLst>
                </a:gridCol>
              </a:tblGrid>
              <a:tr h="28800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Name of scenario</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1440000">
                <a:tc>
                  <a:txBody>
                    <a:bodyPr/>
                    <a:lstStyle/>
                    <a:p>
                      <a:pPr>
                        <a:lnSpc>
                          <a:spcPct val="120000"/>
                        </a:lnSpc>
                        <a:spcBef>
                          <a:spcPts val="0"/>
                        </a:spcBef>
                        <a:spcAft>
                          <a:spcPts val="0"/>
                        </a:spcAft>
                      </a:pPr>
                      <a:r>
                        <a:rPr lang="en-AU" sz="1000" b="0" dirty="0">
                          <a:solidFill>
                            <a:schemeClr val="tx1"/>
                          </a:solidFill>
                          <a:latin typeface="+mn-lt"/>
                        </a:rPr>
                        <a:t>Description</a:t>
                      </a:r>
                      <a:br>
                        <a:rPr lang="en-AU" sz="1000" b="0" dirty="0">
                          <a:solidFill>
                            <a:schemeClr val="tx1"/>
                          </a:solidFill>
                          <a:latin typeface="+mn-lt"/>
                        </a:rPr>
                      </a:br>
                      <a:r>
                        <a:rPr lang="en-AU" sz="1000" b="0" dirty="0">
                          <a:solidFill>
                            <a:schemeClr val="tx1"/>
                          </a:solidFill>
                          <a:latin typeface="+mn-lt"/>
                        </a:rPr>
                        <a:t>(Expectations, product/service, tasks, roles, daily ops)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88487706"/>
                  </a:ext>
                </a:extLst>
              </a:tr>
              <a:tr h="252000">
                <a:tc>
                  <a:txBody>
                    <a:bodyPr/>
                    <a:lstStyle/>
                    <a:p>
                      <a:pPr>
                        <a:lnSpc>
                          <a:spcPct val="120000"/>
                        </a:lnSpc>
                        <a:spcBef>
                          <a:spcPts val="0"/>
                        </a:spcBef>
                        <a:spcAft>
                          <a:spcPts val="0"/>
                        </a:spcAft>
                      </a:pPr>
                      <a:r>
                        <a:rPr lang="en-AU" sz="1000" b="0" dirty="0">
                          <a:solidFill>
                            <a:schemeClr val="tx1"/>
                          </a:solidFill>
                          <a:latin typeface="+mn-lt"/>
                        </a:rPr>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066653"/>
                  </a:ext>
                </a:extLst>
              </a:tr>
            </a:tbl>
          </a:graphicData>
        </a:graphic>
      </p:graphicFrame>
      <p:sp>
        <p:nvSpPr>
          <p:cNvPr id="30" name="Slide Number Placeholder 5">
            <a:extLst>
              <a:ext uri="{FF2B5EF4-FFF2-40B4-BE49-F238E27FC236}">
                <a16:creationId xmlns:a16="http://schemas.microsoft.com/office/drawing/2014/main" id="{DB3080A5-95FC-413C-B3ED-41DB8B228747}"/>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3</a:t>
            </a:fld>
            <a:endParaRPr lang="en-AU" dirty="0"/>
          </a:p>
        </p:txBody>
      </p:sp>
    </p:spTree>
    <p:extLst>
      <p:ext uri="{BB962C8B-B14F-4D97-AF65-F5344CB8AC3E}">
        <p14:creationId xmlns:p14="http://schemas.microsoft.com/office/powerpoint/2010/main" val="521971121"/>
      </p:ext>
    </p:extLst>
  </p:cSld>
  <p:clrMapOvr>
    <a:masterClrMapping/>
  </p:clrMapOvr>
</p:sld>
</file>

<file path=ppt/theme/theme1.xml><?xml version="1.0" encoding="utf-8"?>
<a:theme xmlns:a="http://schemas.openxmlformats.org/drawingml/2006/main" name="VPSC Theme">
  <a:themeElements>
    <a:clrScheme name="VPSC">
      <a:dk1>
        <a:srgbClr val="000000"/>
      </a:dk1>
      <a:lt1>
        <a:srgbClr val="FFFFFF"/>
      </a:lt1>
      <a:dk2>
        <a:srgbClr val="00573F"/>
      </a:dk2>
      <a:lt2>
        <a:srgbClr val="FFFFFF"/>
      </a:lt2>
      <a:accent1>
        <a:srgbClr val="007B4B"/>
      </a:accent1>
      <a:accent2>
        <a:srgbClr val="78BE20"/>
      </a:accent2>
      <a:accent3>
        <a:srgbClr val="642667"/>
      </a:accent3>
      <a:accent4>
        <a:srgbClr val="00B2A9"/>
      </a:accent4>
      <a:accent5>
        <a:srgbClr val="004C97"/>
      </a:accent5>
      <a:accent6>
        <a:srgbClr val="201547"/>
      </a:accent6>
      <a:hlink>
        <a:srgbClr val="00573F"/>
      </a:hlink>
      <a:folHlink>
        <a:srgbClr val="642667"/>
      </a:folHlink>
    </a:clrScheme>
    <a:fontScheme name="VPS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CA99C8-BE12-4617-89E2-3C2C8B42DBCD}" vid="{1D1F880C-9F58-439A-8F03-2522B19DB1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57671A665C9A409F96C97D985765A2" ma:contentTypeVersion="9" ma:contentTypeDescription="Create a new document." ma:contentTypeScope="" ma:versionID="16f90d24a7c0f2f34969b4eff46d8ec6">
  <xsd:schema xmlns:xsd="http://www.w3.org/2001/XMLSchema" xmlns:xs="http://www.w3.org/2001/XMLSchema" xmlns:p="http://schemas.microsoft.com/office/2006/metadata/properties" xmlns:ns3="dadc71ce-6e8c-45a9-a388-6bde238754a1" xmlns:ns4="58d589e2-c5c0-4129-a42c-0898ec1aa57b" targetNamespace="http://schemas.microsoft.com/office/2006/metadata/properties" ma:root="true" ma:fieldsID="ec0e9348f64e6d21acd14de25f38609b" ns3:_="" ns4:_="">
    <xsd:import namespace="dadc71ce-6e8c-45a9-a388-6bde238754a1"/>
    <xsd:import namespace="58d589e2-c5c0-4129-a42c-0898ec1aa57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c71ce-6e8c-45a9-a388-6bde238754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d589e2-c5c0-4129-a42c-0898ec1aa57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C5787D-6001-40D8-99CE-84DFCE9F553A}">
  <ds:schemaRefs>
    <ds:schemaRef ds:uri="http://schemas.microsoft.com/sharepoint/v3/contenttype/forms"/>
  </ds:schemaRefs>
</ds:datastoreItem>
</file>

<file path=customXml/itemProps2.xml><?xml version="1.0" encoding="utf-8"?>
<ds:datastoreItem xmlns:ds="http://schemas.openxmlformats.org/officeDocument/2006/customXml" ds:itemID="{993963B9-7192-4206-8C1E-4B7D7E9DA69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8d589e2-c5c0-4129-a42c-0898ec1aa57b"/>
    <ds:schemaRef ds:uri="http://purl.org/dc/terms/"/>
    <ds:schemaRef ds:uri="dadc71ce-6e8c-45a9-a388-6bde238754a1"/>
    <ds:schemaRef ds:uri="http://www.w3.org/XML/1998/namespace"/>
    <ds:schemaRef ds:uri="http://purl.org/dc/dcmitype/"/>
  </ds:schemaRefs>
</ds:datastoreItem>
</file>

<file path=customXml/itemProps3.xml><?xml version="1.0" encoding="utf-8"?>
<ds:datastoreItem xmlns:ds="http://schemas.openxmlformats.org/officeDocument/2006/customXml" ds:itemID="{0AA501E0-E7A1-4C20-AD25-BD92C19198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c71ce-6e8c-45a9-a388-6bde238754a1"/>
    <ds:schemaRef ds:uri="58d589e2-c5c0-4129-a42c-0898ec1aa5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VPSC - Generic</Template>
  <TotalTime>11477</TotalTime>
  <Words>750</Words>
  <Application>Microsoft Office PowerPoint</Application>
  <PresentationFormat>Widescreen</PresentationFormat>
  <Paragraphs>78</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Courier New</vt:lpstr>
      <vt:lpstr>VIC SemiBold</vt:lpstr>
      <vt:lpstr>Arial</vt:lpstr>
      <vt:lpstr>Calibri</vt:lpstr>
      <vt:lpstr>VIC</vt:lpstr>
      <vt:lpstr>VPSC Theme</vt:lpstr>
      <vt:lpstr>Alternative Futures</vt:lpstr>
      <vt:lpstr>Alternative Futures – Scenario types</vt:lpstr>
      <vt:lpstr>Alternative Futures – Defining scenario types</vt:lpstr>
    </vt:vector>
  </TitlesOfParts>
  <Company>Victorian Public Sector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dc:title>
  <dc:subject>Victorian Public Sector Commission Generic</dc:subject>
  <dc:creator>Staphenie S Yau (VPSC)</dc:creator>
  <cp:lastModifiedBy>Staphenie S Yau (VPSC)</cp:lastModifiedBy>
  <cp:revision>310</cp:revision>
  <cp:lastPrinted>2019-10-07T23:38:14Z</cp:lastPrinted>
  <dcterms:created xsi:type="dcterms:W3CDTF">2021-05-24T06:08:51Z</dcterms:created>
  <dcterms:modified xsi:type="dcterms:W3CDTF">2022-02-02T04:21:56Z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0x010100A357671A665C9A409F96C97D985765A2</vt:lpwstr>
  </property>
  <property fmtid="{D5CDD505-2E9C-101B-9397-08002B2CF9AE}" pid="3" name="MSIP_Label_7158ebbd-6c5e-441f-bfc9-4eb8c11e3978_Enabled">
    <vt:lpwstr>true</vt:lpwstr>
  </property>
  <property fmtid="{D5CDD505-2E9C-101B-9397-08002B2CF9AE}" pid="4" name="MSIP_Label_7158ebbd-6c5e-441f-bfc9-4eb8c11e3978_SetDate">
    <vt:lpwstr>2022-02-02T04:21:53Z</vt:lpwstr>
  </property>
  <property fmtid="{D5CDD505-2E9C-101B-9397-08002B2CF9AE}" pid="5" name="MSIP_Label_7158ebbd-6c5e-441f-bfc9-4eb8c11e3978_Method">
    <vt:lpwstr>Privileged</vt:lpwstr>
  </property>
  <property fmtid="{D5CDD505-2E9C-101B-9397-08002B2CF9AE}" pid="6" name="MSIP_Label_7158ebbd-6c5e-441f-bfc9-4eb8c11e3978_Name">
    <vt:lpwstr>7158ebbd-6c5e-441f-bfc9-4eb8c11e3978</vt:lpwstr>
  </property>
  <property fmtid="{D5CDD505-2E9C-101B-9397-08002B2CF9AE}" pid="7" name="MSIP_Label_7158ebbd-6c5e-441f-bfc9-4eb8c11e3978_SiteId">
    <vt:lpwstr>722ea0be-3e1c-4b11-ad6f-9401d6856e24</vt:lpwstr>
  </property>
  <property fmtid="{D5CDD505-2E9C-101B-9397-08002B2CF9AE}" pid="8" name="MSIP_Label_7158ebbd-6c5e-441f-bfc9-4eb8c11e3978_ActionId">
    <vt:lpwstr/>
  </property>
  <property fmtid="{D5CDD505-2E9C-101B-9397-08002B2CF9AE}" pid="9" name="MSIP_Label_7158ebbd-6c5e-441f-bfc9-4eb8c11e3978_ContentBits">
    <vt:lpwstr>2</vt:lpwstr>
  </property>
</Properties>
</file>