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11"/>
  </p:notesMasterIdLst>
  <p:handoutMasterIdLst>
    <p:handoutMasterId r:id="rId12"/>
  </p:handoutMasterIdLst>
  <p:sldIdLst>
    <p:sldId id="348" r:id="rId5"/>
    <p:sldId id="350" r:id="rId6"/>
    <p:sldId id="351" r:id="rId7"/>
    <p:sldId id="353" r:id="rId8"/>
    <p:sldId id="352" r:id="rId9"/>
    <p:sldId id="354" r:id="rId10"/>
  </p:sldIdLst>
  <p:sldSz cx="12192000" cy="6858000"/>
  <p:notesSz cx="6807200" cy="9939338"/>
  <p:embeddedFontLst>
    <p:embeddedFont>
      <p:font typeface="Calibri" panose="020F0502020204030204" pitchFamily="34" charset="0"/>
      <p:regular r:id="rId13"/>
      <p:bold r:id="rId14"/>
      <p:italic r:id="rId15"/>
      <p:boldItalic r:id="rId16"/>
    </p:embeddedFont>
    <p:embeddedFont>
      <p:font typeface="VIC" panose="00000500000000000000" pitchFamily="50" charset="0"/>
      <p:regular r:id="rId17"/>
      <p:bold r:id="rId18"/>
      <p:italic r:id="rId19"/>
      <p:boldItalic r:id="rId20"/>
    </p:embeddedFont>
    <p:embeddedFont>
      <p:font typeface="VIC SemiBold" panose="00000700000000000000" pitchFamily="50"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0057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3" autoAdjust="0"/>
    <p:restoredTop sz="73328" autoAdjust="0"/>
  </p:normalViewPr>
  <p:slideViewPr>
    <p:cSldViewPr snapToGrid="0">
      <p:cViewPr varScale="1">
        <p:scale>
          <a:sx n="115" d="100"/>
          <a:sy n="115" d="100"/>
        </p:scale>
        <p:origin x="2076" y="10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p:scale>
          <a:sx n="125" d="100"/>
          <a:sy n="125" d="100"/>
        </p:scale>
        <p:origin x="389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2/02/2022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STEEP analysis is a framework to:</a:t>
            </a:r>
          </a:p>
          <a:p>
            <a:pPr marL="171450" indent="-171450">
              <a:buFont typeface="Arial" panose="020B0604020202020204" pitchFamily="34" charset="0"/>
              <a:buChar char="•"/>
            </a:pPr>
            <a:r>
              <a:rPr lang="en-AU" dirty="0"/>
              <a:t>help uncover the external factors that can influence an organisation and business area</a:t>
            </a:r>
          </a:p>
          <a:p>
            <a:pPr marL="171450" indent="-171450">
              <a:buFont typeface="Arial" panose="020B0604020202020204" pitchFamily="34" charset="0"/>
              <a:buChar char="•"/>
            </a:pPr>
            <a:r>
              <a:rPr lang="en-AU" dirty="0"/>
              <a:t>identify any social, technological, economic, environmental and political trends that are likely to affect your work areas</a:t>
            </a:r>
          </a:p>
          <a:p>
            <a:pPr marL="171450" indent="-171450">
              <a:buFont typeface="Arial" panose="020B0604020202020204" pitchFamily="34" charset="0"/>
              <a:buChar char="•"/>
            </a:pPr>
            <a:r>
              <a:rPr lang="en-AU" dirty="0"/>
              <a:t>identify trends that may impact your operating environment rather than the impacts themselves, which you’ll do in another activity</a:t>
            </a:r>
          </a:p>
          <a:p>
            <a:endParaRPr lang="en-AU" dirty="0"/>
          </a:p>
          <a:p>
            <a:r>
              <a:rPr lang="en-AU" dirty="0"/>
              <a:t>We’ll use the STEEP analysis to create future scenarios for your business area.</a:t>
            </a:r>
          </a:p>
          <a:p>
            <a:endParaRPr lang="en-AU" dirty="0"/>
          </a:p>
          <a:p>
            <a:r>
              <a:rPr lang="en-AU" dirty="0"/>
              <a:t>A STEEP analysis considers the following factors:</a:t>
            </a:r>
          </a:p>
          <a:p>
            <a:endParaRPr lang="en-AU" dirty="0"/>
          </a:p>
          <a:p>
            <a:pPr marL="171450" indent="-171450">
              <a:buFont typeface="Arial" panose="020B0604020202020204" pitchFamily="34" charset="0"/>
              <a:buChar char="•"/>
            </a:pPr>
            <a:r>
              <a:rPr lang="en-AU" b="1" dirty="0"/>
              <a:t>Social</a:t>
            </a:r>
            <a:r>
              <a:rPr lang="en-AU" dirty="0"/>
              <a:t> – for example what impact will changes to the Victorian population, age demographic have on our work? Are public attitudes changing?</a:t>
            </a:r>
          </a:p>
          <a:p>
            <a:pPr marL="171450" indent="-171450">
              <a:buFont typeface="Arial" panose="020B0604020202020204" pitchFamily="34" charset="0"/>
              <a:buChar char="•"/>
            </a:pPr>
            <a:r>
              <a:rPr lang="en-AU" b="1" dirty="0"/>
              <a:t>Technological</a:t>
            </a:r>
            <a:r>
              <a:rPr lang="en-AU" dirty="0"/>
              <a:t> – for example what emerging technologies might affect the work we do?</a:t>
            </a:r>
          </a:p>
          <a:p>
            <a:pPr marL="171450" indent="-171450">
              <a:buFont typeface="Arial" panose="020B0604020202020204" pitchFamily="34" charset="0"/>
              <a:buChar char="•"/>
            </a:pPr>
            <a:r>
              <a:rPr lang="en-AU" b="1" dirty="0"/>
              <a:t>Environmental</a:t>
            </a:r>
            <a:r>
              <a:rPr lang="en-AU" dirty="0"/>
              <a:t> – for example how will environmental forces impact our work? Are there any environmental outcomes we need to achieve?</a:t>
            </a:r>
          </a:p>
          <a:p>
            <a:pPr marL="171450" indent="-171450">
              <a:buFont typeface="Arial" panose="020B0604020202020204" pitchFamily="34" charset="0"/>
              <a:buChar char="•"/>
            </a:pPr>
            <a:r>
              <a:rPr lang="en-AU" b="1" dirty="0"/>
              <a:t>Economic</a:t>
            </a:r>
            <a:r>
              <a:rPr lang="en-AU" dirty="0"/>
              <a:t> – for example what economic factors will impact the business going forward? Is the economy in a period of growth, stagnation or decline? Are incomes increasing or decreasing? How will this affect our work?</a:t>
            </a:r>
          </a:p>
          <a:p>
            <a:pPr marL="171450" indent="-171450">
              <a:buFont typeface="Arial" panose="020B0604020202020204" pitchFamily="34" charset="0"/>
              <a:buChar char="•"/>
            </a:pPr>
            <a:r>
              <a:rPr lang="en-AU" b="1" dirty="0"/>
              <a:t>Policy</a:t>
            </a:r>
            <a:r>
              <a:rPr lang="en-AU" dirty="0"/>
              <a:t> – for example what policy changes could affect our work? How will government regulation affect the way we work?</a:t>
            </a:r>
          </a:p>
          <a:p>
            <a:endParaRPr lang="en-AU" dirty="0"/>
          </a:p>
          <a:p>
            <a:r>
              <a:rPr lang="en-AU" dirty="0"/>
              <a:t>By looking at each factor individually we are able to determine trends that will influence the environment we may be working in the future.</a:t>
            </a:r>
          </a:p>
          <a:p>
            <a:r>
              <a:rPr lang="en-AU" dirty="0"/>
              <a:t>Focus on the trends, not the impact or solution at this stage.</a:t>
            </a:r>
          </a:p>
          <a:p>
            <a:endParaRPr lang="en-AU" dirty="0"/>
          </a:p>
          <a:p>
            <a:r>
              <a:rPr lang="en-AU" dirty="0"/>
              <a:t>You will focus on an individual STEEP factor and will work in groups of 3-4 to do this exercise, out of session. STEEP analysis worksheets.</a:t>
            </a:r>
          </a:p>
          <a:p>
            <a:endParaRPr lang="en-AU" dirty="0"/>
          </a:p>
          <a:p>
            <a:r>
              <a:rPr lang="en-AU" dirty="0"/>
              <a:t>Each group should meet to brainstorm some of the drivers of change (similar to the Look Back to Look Forward) for their factor using the prompt questions to assist with this. Some of these may be things you have observed others may come out of industry thought leadership, relevant industry websites and professional associations.</a:t>
            </a:r>
          </a:p>
          <a:p>
            <a:endParaRPr lang="en-AU" dirty="0"/>
          </a:p>
          <a:p>
            <a:r>
              <a:rPr lang="en-AU" dirty="0"/>
              <a:t>Explain the group composition.</a:t>
            </a:r>
          </a:p>
        </p:txBody>
      </p:sp>
      <p:sp>
        <p:nvSpPr>
          <p:cNvPr id="4" name="Slide Number Placeholder 3"/>
          <p:cNvSpPr>
            <a:spLocks noGrp="1"/>
          </p:cNvSpPr>
          <p:nvPr>
            <p:ph type="sldNum" sz="quarter" idx="5"/>
          </p:nvPr>
        </p:nvSpPr>
        <p:spPr/>
        <p:txBody>
          <a:bodyPr/>
          <a:lstStyle/>
          <a:p>
            <a:fld id="{50C044D7-66D8-4C3D-AF0A-6578452FBC10}" type="slidenum">
              <a:rPr lang="en-AU" smtClean="0"/>
              <a:pPr/>
              <a:t>1</a:t>
            </a:fld>
            <a:endParaRPr lang="en-AU" dirty="0"/>
          </a:p>
        </p:txBody>
      </p:sp>
    </p:spTree>
    <p:extLst>
      <p:ext uri="{BB962C8B-B14F-4D97-AF65-F5344CB8AC3E}">
        <p14:creationId xmlns:p14="http://schemas.microsoft.com/office/powerpoint/2010/main" val="162679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1: list the social factors and change drivers</a:t>
            </a:r>
          </a:p>
          <a:p>
            <a:endParaRPr lang="en-AU" dirty="0"/>
          </a:p>
          <a:p>
            <a:r>
              <a:rPr lang="en-AU" dirty="0"/>
              <a:t>Thinking of the next 3 to 5 years, list each social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will the age, size, wealth, diversity of the Victorian population look like?</a:t>
            </a:r>
          </a:p>
          <a:p>
            <a:pPr marL="171450" indent="-171450">
              <a:buFont typeface="Arial" panose="020B0604020202020204" pitchFamily="34" charset="0"/>
              <a:buChar char="•"/>
            </a:pPr>
            <a:r>
              <a:rPr lang="en-AU" dirty="0"/>
              <a:t>are public attitudes and expectations changing? For example is personalisation now a feature of many online services</a:t>
            </a:r>
          </a:p>
          <a:p>
            <a:pPr marL="171450" indent="-171450">
              <a:buFont typeface="Arial" panose="020B0604020202020204" pitchFamily="34" charset="0"/>
              <a:buChar char="•"/>
            </a:pPr>
            <a:r>
              <a:rPr lang="en-AU" dirty="0"/>
              <a:t>what changes in behaviour are we seeing? For example what impact will the increase in social media use have? Is public trust in government increasing or decreasing?</a:t>
            </a:r>
          </a:p>
          <a:p>
            <a:pPr marL="171450" indent="-171450">
              <a:buFont typeface="Arial" panose="020B0604020202020204" pitchFamily="34" charset="0"/>
              <a:buChar char="•"/>
            </a:pPr>
            <a:r>
              <a:rPr lang="en-AU" dirty="0"/>
              <a:t>where are people living and working? For example regional/urban</a:t>
            </a:r>
          </a:p>
          <a:p>
            <a:pPr marL="171450" indent="-171450">
              <a:buFont typeface="Arial" panose="020B0604020202020204" pitchFamily="34" charset="0"/>
              <a:buChar char="•"/>
            </a:pPr>
            <a:r>
              <a:rPr lang="en-AU" dirty="0"/>
              <a:t>is migration increasing or decreasing?</a:t>
            </a:r>
          </a:p>
          <a:p>
            <a:pPr marL="171450" indent="-171450">
              <a:buFont typeface="Arial" panose="020B0604020202020204" pitchFamily="34" charset="0"/>
              <a:buChar cha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2</a:t>
            </a:fld>
            <a:endParaRPr lang="en-AU"/>
          </a:p>
        </p:txBody>
      </p:sp>
    </p:spTree>
    <p:extLst>
      <p:ext uri="{BB962C8B-B14F-4D97-AF65-F5344CB8AC3E}">
        <p14:creationId xmlns:p14="http://schemas.microsoft.com/office/powerpoint/2010/main" val="214927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2: list the technological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are there any emerging technologies, such as drones, robotics or autonomous vehicles?</a:t>
            </a:r>
          </a:p>
          <a:p>
            <a:pPr marL="171450" indent="-171450">
              <a:buFont typeface="Arial" panose="020B0604020202020204" pitchFamily="34" charset="0"/>
              <a:buChar char="•"/>
            </a:pPr>
            <a:r>
              <a:rPr lang="en-AU" dirty="0"/>
              <a:t>how might Artificial Intelligence develop in your industry, sector or area of work?</a:t>
            </a:r>
          </a:p>
          <a:p>
            <a:pPr marL="171450" indent="-171450">
              <a:buFont typeface="Arial" panose="020B0604020202020204" pitchFamily="34" charset="0"/>
              <a:buChar char="•"/>
            </a:pPr>
            <a:r>
              <a:rPr lang="en-AU" dirty="0"/>
              <a:t>what are the emerging issues around cybersecurity?</a:t>
            </a:r>
          </a:p>
          <a:p>
            <a:pPr marL="171450" indent="-171450">
              <a:buFont typeface="Arial" panose="020B0604020202020204" pitchFamily="34" charset="0"/>
              <a:buChar char="•"/>
            </a:pPr>
            <a:r>
              <a:rPr lang="en-AU" dirty="0"/>
              <a:t>are there any trends around data collection to be considered?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3</a:t>
            </a:fld>
            <a:endParaRPr lang="en-AU"/>
          </a:p>
        </p:txBody>
      </p:sp>
    </p:spTree>
    <p:extLst>
      <p:ext uri="{BB962C8B-B14F-4D97-AF65-F5344CB8AC3E}">
        <p14:creationId xmlns:p14="http://schemas.microsoft.com/office/powerpoint/2010/main" val="236481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3: list the environmental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global environmental issues exist? For example pandemic, global warming, climate change, deforestation</a:t>
            </a:r>
          </a:p>
          <a:p>
            <a:pPr marL="171450" indent="-171450">
              <a:buFont typeface="Arial" panose="020B0604020202020204" pitchFamily="34" charset="0"/>
              <a:buChar char="•"/>
            </a:pPr>
            <a:r>
              <a:rPr lang="en-AU" dirty="0"/>
              <a:t>can you identify the environmental forces relevant to your industry or sector?</a:t>
            </a:r>
          </a:p>
          <a:p>
            <a:pPr marL="171450" indent="-171450">
              <a:buFont typeface="Arial" panose="020B0604020202020204" pitchFamily="34" charset="0"/>
              <a:buChar char="•"/>
            </a:pPr>
            <a:r>
              <a:rPr lang="en-AU" dirty="0"/>
              <a:t>are there any environmental outcomes or targets we need to achieve?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4</a:t>
            </a:fld>
            <a:endParaRPr lang="en-AU"/>
          </a:p>
        </p:txBody>
      </p:sp>
    </p:spTree>
    <p:extLst>
      <p:ext uri="{BB962C8B-B14F-4D97-AF65-F5344CB8AC3E}">
        <p14:creationId xmlns:p14="http://schemas.microsoft.com/office/powerpoint/2010/main" val="106878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4: list the economic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can you identify economic factors that will impact your industry or sector? For example cryptocurrencies, real estate, stocks and shares.</a:t>
            </a:r>
          </a:p>
          <a:p>
            <a:pPr marL="171450" indent="-171450">
              <a:buFont typeface="Arial" panose="020B0604020202020204" pitchFamily="34" charset="0"/>
              <a:buChar char="•"/>
            </a:pPr>
            <a:r>
              <a:rPr lang="en-AU" dirty="0"/>
              <a:t>is the economy in a period of growth, stagnation or decline?</a:t>
            </a:r>
          </a:p>
          <a:p>
            <a:pPr marL="171450" indent="-171450">
              <a:buFont typeface="Arial" panose="020B0604020202020204" pitchFamily="34" charset="0"/>
              <a:buChar char="•"/>
            </a:pPr>
            <a:r>
              <a:rPr lang="en-AU" dirty="0"/>
              <a:t>are incomes increasing or decreasing?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5</a:t>
            </a:fld>
            <a:endParaRPr lang="en-AU"/>
          </a:p>
        </p:txBody>
      </p:sp>
    </p:spTree>
    <p:extLst>
      <p:ext uri="{BB962C8B-B14F-4D97-AF65-F5344CB8AC3E}">
        <p14:creationId xmlns:p14="http://schemas.microsoft.com/office/powerpoint/2010/main" val="198135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5: list the policy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legislation and policy changes could affect our work? For example 2050 Carbon footprint</a:t>
            </a:r>
          </a:p>
          <a:p>
            <a:pPr marL="171450" indent="-171450">
              <a:buFont typeface="Arial" panose="020B0604020202020204" pitchFamily="34" charset="0"/>
              <a:buChar char="•"/>
            </a:pPr>
            <a:r>
              <a:rPr lang="en-AU" dirty="0"/>
              <a:t>how will government regulation affect the way we work?</a:t>
            </a:r>
          </a:p>
          <a:p>
            <a:pPr marL="171450" indent="-171450">
              <a:buFont typeface="Arial" panose="020B0604020202020204" pitchFamily="34" charset="0"/>
              <a:buChar char="•"/>
            </a:pPr>
            <a:r>
              <a:rPr lang="en-AU" dirty="0"/>
              <a:t>how could a change in government affect your operating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6</a:t>
            </a:fld>
            <a:endParaRPr lang="en-AU"/>
          </a:p>
        </p:txBody>
      </p:sp>
    </p:spTree>
    <p:extLst>
      <p:ext uri="{BB962C8B-B14F-4D97-AF65-F5344CB8AC3E}">
        <p14:creationId xmlns:p14="http://schemas.microsoft.com/office/powerpoint/2010/main" val="2416459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a:t>Strategic Workforce Planning</a:t>
            </a:r>
            <a:r>
              <a:rPr lang="en-AU"/>
              <a:t>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11BD875F-5A7F-447E-8D78-67260FADB2E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0F15-BBCC-4023-ACA7-673444CF1FEC}"/>
              </a:ext>
            </a:extLst>
          </p:cNvPr>
          <p:cNvSpPr>
            <a:spLocks noGrp="1"/>
          </p:cNvSpPr>
          <p:nvPr>
            <p:ph type="title" idx="4294967295"/>
          </p:nvPr>
        </p:nvSpPr>
        <p:spPr/>
        <p:txBody>
          <a:bodyPr/>
          <a:lstStyle/>
          <a:p>
            <a:r>
              <a:rPr lang="en-AU" dirty="0"/>
              <a:t>STEEP Analysis</a:t>
            </a:r>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tx2"/>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ctr">
              <a:lnSpc>
                <a:spcPct val="100000"/>
              </a:lnSpc>
            </a:pPr>
            <a:r>
              <a:rPr lang="en-AU" sz="3000" dirty="0">
                <a:solidFill>
                  <a:schemeClr val="bg1"/>
                </a:solidFill>
              </a:rPr>
              <a:t>..….</a:t>
            </a: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t>STEEP ANALYSIS</a:t>
            </a:r>
          </a:p>
        </p:txBody>
      </p:sp>
    </p:spTree>
    <p:extLst>
      <p:ext uri="{BB962C8B-B14F-4D97-AF65-F5344CB8AC3E}">
        <p14:creationId xmlns:p14="http://schemas.microsoft.com/office/powerpoint/2010/main" val="291929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social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How are changes to the population or age demographic of Victorians likely to impact our work?</a:t>
            </a:r>
          </a:p>
          <a:p>
            <a:pPr marL="0" indent="0">
              <a:buFont typeface="Arial" panose="020B0604020202020204" pitchFamily="34" charset="0"/>
              <a:buNone/>
            </a:pPr>
            <a:r>
              <a:rPr lang="en-AU" sz="1000" dirty="0"/>
              <a:t>How could changes in public attitude/opinions impact our work?</a:t>
            </a:r>
          </a:p>
          <a:p>
            <a:pPr marL="0" indent="0">
              <a:buFont typeface="Arial" panose="020B0604020202020204" pitchFamily="34" charset="0"/>
              <a:buNone/>
            </a:pPr>
            <a:r>
              <a:rPr lang="en-AU" sz="1000" dirty="0"/>
              <a:t>What are the levels of health, education, and social mobility? How are these changing, and what impact does this have?</a:t>
            </a:r>
          </a:p>
          <a:p>
            <a:pPr marL="0" indent="0">
              <a:buFont typeface="Arial" panose="020B0604020202020204" pitchFamily="34" charset="0"/>
              <a:buNone/>
            </a:pPr>
            <a:r>
              <a:rPr lang="en-AU" sz="1000" dirty="0"/>
              <a:t>What changes do we see in the way that we work?</a:t>
            </a:r>
          </a:p>
        </p:txBody>
      </p:sp>
      <p:graphicFrame>
        <p:nvGraphicFramePr>
          <p:cNvPr id="6" name="Table 10">
            <a:extLst>
              <a:ext uri="{FF2B5EF4-FFF2-40B4-BE49-F238E27FC236}">
                <a16:creationId xmlns:a16="http://schemas.microsoft.com/office/drawing/2014/main" id="{51AC0D19-0A31-404B-BF3E-04D8D4CD91B7}"/>
              </a:ext>
            </a:extLst>
          </p:cNvPr>
          <p:cNvGraphicFramePr>
            <a:graphicFrameLocks/>
          </p:cNvGraphicFramePr>
          <p:nvPr>
            <p:extLst>
              <p:ext uri="{D42A27DB-BD31-4B8C-83A1-F6EECF244321}">
                <p14:modId xmlns:p14="http://schemas.microsoft.com/office/powerpoint/2010/main" val="488061554"/>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Social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br>
                        <a:rPr lang="en-AU" sz="1000" b="0" dirty="0">
                          <a:solidFill>
                            <a:schemeClr val="bg1"/>
                          </a:solidFill>
                          <a:latin typeface="+mj-lt"/>
                        </a:rPr>
                      </a:b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7" name="Slide Number Placeholder 5">
            <a:extLst>
              <a:ext uri="{FF2B5EF4-FFF2-40B4-BE49-F238E27FC236}">
                <a16:creationId xmlns:a16="http://schemas.microsoft.com/office/drawing/2014/main" id="{369456D3-6F55-45A9-A187-CC840CDB0DC5}"/>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2</a:t>
            </a:fld>
            <a:endParaRPr lang="en-AU" dirty="0"/>
          </a:p>
        </p:txBody>
      </p:sp>
    </p:spTree>
    <p:extLst>
      <p:ext uri="{BB962C8B-B14F-4D97-AF65-F5344CB8AC3E}">
        <p14:creationId xmlns:p14="http://schemas.microsoft.com/office/powerpoint/2010/main" val="367417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technology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a:t>What emerging technologies might affect how work is delivered?</a:t>
            </a:r>
          </a:p>
          <a:p>
            <a:pPr marL="0" indent="0">
              <a:buFont typeface="Arial" panose="020B0604020202020204" pitchFamily="34" charset="0"/>
              <a:buNone/>
            </a:pPr>
            <a:r>
              <a:rPr lang="en-AU" sz="1000"/>
              <a:t>How can we leverage and/or plan for this?</a:t>
            </a:r>
          </a:p>
        </p:txBody>
      </p:sp>
      <p:graphicFrame>
        <p:nvGraphicFramePr>
          <p:cNvPr id="9" name="Table 10">
            <a:extLst>
              <a:ext uri="{FF2B5EF4-FFF2-40B4-BE49-F238E27FC236}">
                <a16:creationId xmlns:a16="http://schemas.microsoft.com/office/drawing/2014/main" id="{4147FBD1-8210-4C82-98EA-DB27B9179645}"/>
              </a:ext>
            </a:extLst>
          </p:cNvPr>
          <p:cNvGraphicFramePr>
            <a:graphicFrameLocks noGrp="1"/>
          </p:cNvGraphicFramePr>
          <p:nvPr>
            <p:ph idx="1"/>
            <p:extLst>
              <p:ext uri="{D42A27DB-BD31-4B8C-83A1-F6EECF244321}">
                <p14:modId xmlns:p14="http://schemas.microsoft.com/office/powerpoint/2010/main" val="987965736"/>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Technology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6" name="Slide Number Placeholder 5">
            <a:extLst>
              <a:ext uri="{FF2B5EF4-FFF2-40B4-BE49-F238E27FC236}">
                <a16:creationId xmlns:a16="http://schemas.microsoft.com/office/drawing/2014/main" id="{07D1A5E0-3D8B-4856-9266-7CF5917618C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a:t>Strategic Workforce Planning</a:t>
            </a:r>
            <a:r>
              <a:rPr lang="en-AU"/>
              <a:t> </a:t>
            </a:r>
            <a:fld id="{87C812C2-8080-4AFB-914E-081D3072CDD0}" type="slidenum">
              <a:rPr lang="en-AU" smtClean="0"/>
              <a:pPr/>
              <a:t>3</a:t>
            </a:fld>
            <a:endParaRPr lang="en-AU"/>
          </a:p>
        </p:txBody>
      </p:sp>
    </p:spTree>
    <p:extLst>
      <p:ext uri="{BB962C8B-B14F-4D97-AF65-F5344CB8AC3E}">
        <p14:creationId xmlns:p14="http://schemas.microsoft.com/office/powerpoint/2010/main" val="6582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fr-FR" dirty="0"/>
              <a:t>STEEP </a:t>
            </a:r>
            <a:r>
              <a:rPr lang="en-AU" dirty="0"/>
              <a:t>analysis</a:t>
            </a:r>
            <a:r>
              <a:rPr lang="fr-FR" dirty="0"/>
              <a:t> – </a:t>
            </a:r>
            <a:r>
              <a:rPr lang="en-AU" dirty="0"/>
              <a:t>environment</a:t>
            </a:r>
            <a:r>
              <a:rPr lang="fr-FR" dirty="0"/>
              <a:t> drivers</a:t>
            </a:r>
            <a:endParaRPr lang="en-AU" dirty="0"/>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How will environmental forces impact the way we work?</a:t>
            </a:r>
          </a:p>
          <a:p>
            <a:pPr marL="0" indent="0">
              <a:buFont typeface="Arial" panose="020B0604020202020204" pitchFamily="34" charset="0"/>
              <a:buNone/>
            </a:pPr>
            <a:r>
              <a:rPr lang="en-AU" sz="1000" dirty="0"/>
              <a:t>Will climate change or changes to weather patterns have an impact on our work?</a:t>
            </a:r>
          </a:p>
          <a:p>
            <a:pPr marL="0" indent="0">
              <a:buFont typeface="Arial" panose="020B0604020202020204" pitchFamily="34" charset="0"/>
              <a:buNone/>
            </a:pPr>
            <a:r>
              <a:rPr lang="en-AU" sz="1000" dirty="0"/>
              <a:t>Are there any environmental outcomes we need to achieve?</a:t>
            </a:r>
          </a:p>
          <a:p>
            <a:pPr marL="0" indent="0">
              <a:buFont typeface="Arial" panose="020B0604020202020204" pitchFamily="34" charset="0"/>
              <a:buNone/>
            </a:pPr>
            <a:r>
              <a:rPr lang="en-AU" sz="1000" dirty="0"/>
              <a:t>Will laws regarding pollution and recycling impact our work?</a:t>
            </a:r>
          </a:p>
        </p:txBody>
      </p:sp>
      <p:graphicFrame>
        <p:nvGraphicFramePr>
          <p:cNvPr id="8" name="Table 10">
            <a:extLst>
              <a:ext uri="{FF2B5EF4-FFF2-40B4-BE49-F238E27FC236}">
                <a16:creationId xmlns:a16="http://schemas.microsoft.com/office/drawing/2014/main" id="{4B01161A-186C-413E-B660-8ECCDB960003}"/>
              </a:ext>
            </a:extLst>
          </p:cNvPr>
          <p:cNvGraphicFramePr>
            <a:graphicFrameLocks noGrp="1"/>
          </p:cNvGraphicFramePr>
          <p:nvPr>
            <p:ph idx="1"/>
            <p:extLst>
              <p:ext uri="{D42A27DB-BD31-4B8C-83A1-F6EECF244321}">
                <p14:modId xmlns:p14="http://schemas.microsoft.com/office/powerpoint/2010/main" val="1720660193"/>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Environment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E9F6BCCD-7D4C-4203-AA93-4E50A426BBFB}"/>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4</a:t>
            </a:fld>
            <a:endParaRPr lang="en-AU" dirty="0"/>
          </a:p>
        </p:txBody>
      </p:sp>
    </p:spTree>
    <p:extLst>
      <p:ext uri="{BB962C8B-B14F-4D97-AF65-F5344CB8AC3E}">
        <p14:creationId xmlns:p14="http://schemas.microsoft.com/office/powerpoint/2010/main" val="336214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economic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a:t>What economic factors will impact the business moving forward?</a:t>
            </a:r>
          </a:p>
          <a:p>
            <a:pPr marL="0" indent="0">
              <a:buFont typeface="Arial" panose="020B0604020202020204" pitchFamily="34" charset="0"/>
              <a:buNone/>
            </a:pPr>
            <a:r>
              <a:rPr lang="en-AU" sz="1000"/>
              <a:t>Is the economy in a period of growth, stagnation or decline?</a:t>
            </a:r>
          </a:p>
          <a:p>
            <a:pPr marL="0" indent="0">
              <a:buFont typeface="Arial" panose="020B0604020202020204" pitchFamily="34" charset="0"/>
              <a:buNone/>
            </a:pPr>
            <a:r>
              <a:rPr lang="en-AU" sz="1000"/>
              <a:t>Are incomes increasing or decreasing? Are we expecting this to change? How will this impact our work?</a:t>
            </a:r>
          </a:p>
          <a:p>
            <a:pPr marL="0" indent="0">
              <a:buFont typeface="Arial" panose="020B0604020202020204" pitchFamily="34" charset="0"/>
              <a:buNone/>
            </a:pPr>
            <a:r>
              <a:rPr lang="en-AU" sz="1000"/>
              <a:t>What is the unemployment rate? Will we be able to secure the skills we require in the current market?</a:t>
            </a:r>
          </a:p>
        </p:txBody>
      </p:sp>
      <p:graphicFrame>
        <p:nvGraphicFramePr>
          <p:cNvPr id="8" name="Table 10">
            <a:extLst>
              <a:ext uri="{FF2B5EF4-FFF2-40B4-BE49-F238E27FC236}">
                <a16:creationId xmlns:a16="http://schemas.microsoft.com/office/drawing/2014/main" id="{40244B90-9DB4-470F-8EA6-39C43998630B}"/>
              </a:ext>
            </a:extLst>
          </p:cNvPr>
          <p:cNvGraphicFramePr>
            <a:graphicFrameLocks noGrp="1"/>
          </p:cNvGraphicFramePr>
          <p:nvPr>
            <p:ph idx="1"/>
            <p:extLst>
              <p:ext uri="{D42A27DB-BD31-4B8C-83A1-F6EECF244321}">
                <p14:modId xmlns:p14="http://schemas.microsoft.com/office/powerpoint/2010/main" val="3298451789"/>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Economic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5718FF4B-A49E-4020-ACFF-C656DE1A16BF}"/>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a:t>Strategic Workforce Planning</a:t>
            </a:r>
            <a:r>
              <a:rPr lang="en-AU"/>
              <a:t> </a:t>
            </a:r>
            <a:fld id="{87C812C2-8080-4AFB-914E-081D3072CDD0}" type="slidenum">
              <a:rPr lang="en-AU" smtClean="0"/>
              <a:pPr/>
              <a:t>5</a:t>
            </a:fld>
            <a:endParaRPr lang="en-AU"/>
          </a:p>
        </p:txBody>
      </p:sp>
    </p:spTree>
    <p:extLst>
      <p:ext uri="{BB962C8B-B14F-4D97-AF65-F5344CB8AC3E}">
        <p14:creationId xmlns:p14="http://schemas.microsoft.com/office/powerpoint/2010/main" val="10867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policy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a:t>What policy changes could impact our work?</a:t>
            </a:r>
          </a:p>
          <a:p>
            <a:pPr marL="0" indent="0">
              <a:buFont typeface="Arial" panose="020B0604020202020204" pitchFamily="34" charset="0"/>
              <a:buNone/>
            </a:pPr>
            <a:r>
              <a:rPr lang="en-AU" sz="1000"/>
              <a:t>How will government regulation, impact the way we work?</a:t>
            </a:r>
          </a:p>
          <a:p>
            <a:pPr marL="0" indent="0">
              <a:buFont typeface="Arial" panose="020B0604020202020204" pitchFamily="34" charset="0"/>
              <a:buNone/>
            </a:pPr>
            <a:r>
              <a:rPr lang="en-AU" sz="1000"/>
              <a:t>Are there any other expected political considerations that may impact our work?</a:t>
            </a:r>
          </a:p>
        </p:txBody>
      </p:sp>
      <p:graphicFrame>
        <p:nvGraphicFramePr>
          <p:cNvPr id="9" name="Table 10">
            <a:extLst>
              <a:ext uri="{FF2B5EF4-FFF2-40B4-BE49-F238E27FC236}">
                <a16:creationId xmlns:a16="http://schemas.microsoft.com/office/drawing/2014/main" id="{19872366-B353-41AB-B3A5-B664F2DF1FF2}"/>
              </a:ext>
            </a:extLst>
          </p:cNvPr>
          <p:cNvGraphicFramePr>
            <a:graphicFrameLocks noGrp="1"/>
          </p:cNvGraphicFramePr>
          <p:nvPr>
            <p:ph idx="1"/>
            <p:extLst>
              <p:ext uri="{D42A27DB-BD31-4B8C-83A1-F6EECF244321}">
                <p14:modId xmlns:p14="http://schemas.microsoft.com/office/powerpoint/2010/main" val="1556208298"/>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Policy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FC8AB6FB-0BE9-4DF5-99FB-57BB6119445D}"/>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a:t>Strategic Workforce Planning</a:t>
            </a:r>
            <a:r>
              <a:rPr lang="en-AU"/>
              <a:t> </a:t>
            </a:r>
            <a:fld id="{87C812C2-8080-4AFB-914E-081D3072CDD0}" type="slidenum">
              <a:rPr lang="en-AU" smtClean="0"/>
              <a:pPr/>
              <a:t>6</a:t>
            </a:fld>
            <a:endParaRPr lang="en-AU"/>
          </a:p>
        </p:txBody>
      </p:sp>
    </p:spTree>
    <p:extLst>
      <p:ext uri="{BB962C8B-B14F-4D97-AF65-F5344CB8AC3E}">
        <p14:creationId xmlns:p14="http://schemas.microsoft.com/office/powerpoint/2010/main" val="288688740"/>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9" ma:contentTypeDescription="Create a new document." ma:contentTypeScope="" ma:versionID="16f90d24a7c0f2f34969b4eff46d8ec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ec0e9348f64e6d21acd14de25f38609b"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501E0-E7A1-4C20-AD25-BD92C1919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963B9-7192-4206-8C1E-4B7D7E9DA69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d589e2-c5c0-4129-a42c-0898ec1aa57b"/>
    <ds:schemaRef ds:uri="http://purl.org/dc/terms/"/>
    <ds:schemaRef ds:uri="dadc71ce-6e8c-45a9-a388-6bde238754a1"/>
    <ds:schemaRef ds:uri="http://www.w3.org/XML/1998/namespace"/>
    <ds:schemaRef ds:uri="http://purl.org/dc/dcmitype/"/>
  </ds:schemaRefs>
</ds:datastoreItem>
</file>

<file path=customXml/itemProps3.xml><?xml version="1.0" encoding="utf-8"?>
<ds:datastoreItem xmlns:ds="http://schemas.openxmlformats.org/officeDocument/2006/customXml" ds:itemID="{FCC5787D-6001-40D8-99CE-84DFCE9F5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VPSC - Generic</Template>
  <TotalTime>11459</TotalTime>
  <Words>1351</Words>
  <Application>Microsoft Office PowerPoint</Application>
  <PresentationFormat>Widescreen</PresentationFormat>
  <Paragraphs>131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Courier New</vt:lpstr>
      <vt:lpstr>VIC SemiBold</vt:lpstr>
      <vt:lpstr>Arial</vt:lpstr>
      <vt:lpstr>Calibri</vt:lpstr>
      <vt:lpstr>VIC</vt:lpstr>
      <vt:lpstr>VPSC Theme</vt:lpstr>
      <vt:lpstr>STEEP Analysis</vt:lpstr>
      <vt:lpstr>STEEP analysis – social drivers</vt:lpstr>
      <vt:lpstr>STEEP analysis – technology drivers</vt:lpstr>
      <vt:lpstr>STEEP analysis – environment drivers</vt:lpstr>
      <vt:lpstr>STEEP analysis – economic drivers</vt:lpstr>
      <vt:lpstr>STEEP analysis – policy drivers</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Staphenie S Yau (VPSC)</dc:creator>
  <cp:lastModifiedBy>Staphenie S Yau (VPSC)</cp:lastModifiedBy>
  <cp:revision>318</cp:revision>
  <cp:lastPrinted>2019-10-07T23:38:14Z</cp:lastPrinted>
  <dcterms:created xsi:type="dcterms:W3CDTF">2021-05-24T06:08:51Z</dcterms:created>
  <dcterms:modified xsi:type="dcterms:W3CDTF">2022-02-02T05:54:25Z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2022-02-02T05:54:23Z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
  </property>
  <property fmtid="{D5CDD505-2E9C-101B-9397-08002B2CF9AE}" pid="9" name="MSIP_Label_7158ebbd-6c5e-441f-bfc9-4eb8c11e3978_ContentBits">
    <vt:lpwstr>2</vt:lpwstr>
  </property>
</Properties>
</file>