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4"/>
  </p:sldMasterIdLst>
  <p:notesMasterIdLst>
    <p:notesMasterId r:id="rId7"/>
  </p:notesMasterIdLst>
  <p:handoutMasterIdLst>
    <p:handoutMasterId r:id="rId8"/>
  </p:handoutMasterIdLst>
  <p:sldIdLst>
    <p:sldId id="433" r:id="rId5"/>
    <p:sldId id="406" r:id="rId6"/>
  </p:sldIdLst>
  <p:sldSz cx="12192000" cy="6858000"/>
  <p:notesSz cx="6807200" cy="9939338"/>
  <p:embeddedFontLst>
    <p:embeddedFont>
      <p:font typeface="Calibri" panose="020F0502020204030204" pitchFamily="34" charset="0"/>
      <p:regular r:id="rId9"/>
      <p:bold r:id="rId10"/>
      <p:italic r:id="rId11"/>
      <p:boldItalic r:id="rId12"/>
    </p:embeddedFont>
    <p:embeddedFont>
      <p:font typeface="VIC" panose="00000500000000000000" pitchFamily="50" charset="0"/>
      <p:regular r:id="rId13"/>
      <p:bold r:id="rId14"/>
      <p:italic r:id="rId15"/>
      <p:boldItalic r:id="rId16"/>
    </p:embeddedFont>
    <p:embeddedFont>
      <p:font typeface="VIC SemiBold" panose="00000700000000000000" pitchFamily="50"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19"/>
    <a:srgbClr val="53565A"/>
    <a:srgbClr val="F2F2F2"/>
    <a:srgbClr val="0057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83" autoAdjust="0"/>
    <p:restoredTop sz="88852" autoAdjust="0"/>
  </p:normalViewPr>
  <p:slideViewPr>
    <p:cSldViewPr snapToGrid="0">
      <p:cViewPr varScale="1">
        <p:scale>
          <a:sx n="159" d="100"/>
          <a:sy n="159" d="100"/>
        </p:scale>
        <p:origin x="396" y="132"/>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p:scale>
          <a:sx n="125" d="100"/>
          <a:sy n="125" d="100"/>
        </p:scale>
        <p:origin x="3894" y="-10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2/02/2022</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2/02/2022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0C044D7-66D8-4C3D-AF0A-6578452FBC10}" type="slidenum">
              <a:rPr lang="en-AU" smtClean="0"/>
              <a:pPr/>
              <a:t>1</a:t>
            </a:fld>
            <a:endParaRPr lang="en-AU"/>
          </a:p>
        </p:txBody>
      </p:sp>
    </p:spTree>
    <p:extLst>
      <p:ext uri="{BB962C8B-B14F-4D97-AF65-F5344CB8AC3E}">
        <p14:creationId xmlns:p14="http://schemas.microsoft.com/office/powerpoint/2010/main" val="276863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000000"/>
                </a:solidFill>
                <a:effectLst/>
                <a:latin typeface="VIC" panose="00000500000000000000" pitchFamily="2" charset="0"/>
              </a:rPr>
              <a:t>Use the matrix to consider where your business area is currently</a:t>
            </a:r>
          </a:p>
          <a:p>
            <a:pPr algn="l"/>
            <a:endParaRPr lang="en-AU" b="0" i="0" dirty="0">
              <a:solidFill>
                <a:srgbClr val="000000"/>
              </a:solidFill>
              <a:effectLst/>
              <a:latin typeface="VIC" panose="00000500000000000000" pitchFamily="2" charset="0"/>
            </a:endParaRPr>
          </a:p>
          <a:p>
            <a:pPr algn="l"/>
            <a:r>
              <a:rPr lang="en-AU" b="0" i="0" dirty="0">
                <a:solidFill>
                  <a:srgbClr val="000000"/>
                </a:solidFill>
                <a:effectLst/>
                <a:latin typeface="VIC" panose="00000500000000000000" pitchFamily="2" charset="0"/>
              </a:rPr>
              <a:t>Answer these questions to help you with this activity:</a:t>
            </a:r>
          </a:p>
          <a:p>
            <a:pPr algn="l"/>
            <a:endParaRPr lang="en-AU" b="0" i="0" dirty="0">
              <a:solidFill>
                <a:srgbClr val="000000"/>
              </a:solidFill>
              <a:effectLst/>
              <a:latin typeface="VIC" panose="00000500000000000000" pitchFamily="2" charset="0"/>
            </a:endParaRPr>
          </a:p>
          <a:p>
            <a:pPr algn="l"/>
            <a:r>
              <a:rPr lang="en-AU" b="1" i="0" dirty="0">
                <a:solidFill>
                  <a:srgbClr val="00573F"/>
                </a:solidFill>
                <a:effectLst/>
                <a:latin typeface="VIC" panose="00000500000000000000" pitchFamily="2" charset="0"/>
              </a:rPr>
              <a:t>Disruptions vs preparedness</a:t>
            </a:r>
          </a:p>
          <a:p>
            <a:pPr algn="l"/>
            <a:endParaRPr lang="en-AU" b="0" i="0" dirty="0">
              <a:solidFill>
                <a:srgbClr val="000000"/>
              </a:solidFill>
              <a:effectLst/>
              <a:latin typeface="VIC" panose="00000500000000000000" pitchFamily="2" charset="0"/>
            </a:endParaRPr>
          </a:p>
          <a:p>
            <a:pPr algn="l"/>
            <a:r>
              <a:rPr lang="en-AU" b="0" i="0" dirty="0">
                <a:solidFill>
                  <a:srgbClr val="000000"/>
                </a:solidFill>
                <a:effectLst/>
                <a:latin typeface="VIC" panose="00000500000000000000" pitchFamily="2" charset="0"/>
              </a:rPr>
              <a:t>Thinking of the next 3 to 5 years:</a:t>
            </a:r>
          </a:p>
          <a:p>
            <a:pPr marL="171450" indent="-171450" algn="l">
              <a:buFont typeface="Arial" panose="020B0604020202020204" pitchFamily="34" charset="0"/>
              <a:buChar char="•"/>
            </a:pPr>
            <a:r>
              <a:rPr lang="en-AU" b="0" i="0" dirty="0">
                <a:solidFill>
                  <a:srgbClr val="000000"/>
                </a:solidFill>
                <a:effectLst/>
                <a:latin typeface="VIC" panose="00000500000000000000" pitchFamily="2" charset="0"/>
              </a:rPr>
              <a:t>Is there a significant disruption or change expected to the way you work or the type of work you do?</a:t>
            </a:r>
          </a:p>
          <a:p>
            <a:pPr marL="171450" indent="-171450" algn="l">
              <a:buFont typeface="Arial" panose="020B0604020202020204" pitchFamily="34" charset="0"/>
              <a:buChar char="•"/>
            </a:pPr>
            <a:r>
              <a:rPr lang="en-AU" b="0" i="0" dirty="0">
                <a:solidFill>
                  <a:srgbClr val="000000"/>
                </a:solidFill>
                <a:effectLst/>
                <a:latin typeface="VIC" panose="00000500000000000000" pitchFamily="2" charset="0"/>
              </a:rPr>
              <a:t>For example, will you have any technological disruptions or increased expectations on service delivery?</a:t>
            </a:r>
          </a:p>
          <a:p>
            <a:pPr marL="171450" indent="-171450" algn="l">
              <a:buFont typeface="Arial" panose="020B0604020202020204" pitchFamily="34" charset="0"/>
              <a:buChar char="•"/>
            </a:pPr>
            <a:r>
              <a:rPr lang="en-AU" b="0" i="0" dirty="0">
                <a:solidFill>
                  <a:srgbClr val="000000"/>
                </a:solidFill>
                <a:effectLst/>
                <a:latin typeface="VIC" panose="00000500000000000000" pitchFamily="2" charset="0"/>
              </a:rPr>
              <a:t>How prepared is your workforce for these changes?</a:t>
            </a:r>
          </a:p>
          <a:p>
            <a:pPr marL="171450" indent="-171450" algn="l">
              <a:buFont typeface="Arial" panose="020B0604020202020204" pitchFamily="34" charset="0"/>
              <a:buChar char="•"/>
            </a:pPr>
            <a:r>
              <a:rPr lang="en-AU" b="0" i="0" dirty="0">
                <a:solidFill>
                  <a:srgbClr val="000000"/>
                </a:solidFill>
                <a:effectLst/>
                <a:latin typeface="VIC" panose="00000500000000000000" pitchFamily="2" charset="0"/>
              </a:rPr>
              <a:t>Do you have the skills to do the work?</a:t>
            </a:r>
          </a:p>
          <a:p>
            <a:pPr marL="171450" indent="-171450" algn="l">
              <a:buFont typeface="Arial" panose="020B0604020202020204" pitchFamily="34" charset="0"/>
              <a:buChar char="•"/>
            </a:pPr>
            <a:r>
              <a:rPr lang="en-AU" b="0" i="0" dirty="0">
                <a:solidFill>
                  <a:srgbClr val="000000"/>
                </a:solidFill>
                <a:effectLst/>
                <a:latin typeface="VIC" panose="00000500000000000000" pitchFamily="2" charset="0"/>
              </a:rPr>
              <a:t>Do you have the right number of people to do this work?</a:t>
            </a:r>
          </a:p>
          <a:p>
            <a:pPr algn="l"/>
            <a:endParaRPr lang="en-AU" b="1" i="0" dirty="0">
              <a:solidFill>
                <a:srgbClr val="00573F"/>
              </a:solidFill>
              <a:effectLst/>
              <a:latin typeface="VIC" panose="00000500000000000000" pitchFamily="2" charset="0"/>
            </a:endParaRPr>
          </a:p>
          <a:p>
            <a:pPr algn="l"/>
            <a:r>
              <a:rPr lang="en-AU" b="1" i="0" dirty="0">
                <a:solidFill>
                  <a:srgbClr val="00573F"/>
                </a:solidFill>
                <a:effectLst/>
                <a:latin typeface="VIC" panose="00000500000000000000" pitchFamily="2" charset="0"/>
              </a:rPr>
              <a:t>Sourcing vs pace of change</a:t>
            </a:r>
          </a:p>
          <a:p>
            <a:pPr algn="l"/>
            <a:endParaRPr lang="en-AU" b="0" i="0" dirty="0">
              <a:solidFill>
                <a:srgbClr val="000000"/>
              </a:solidFill>
              <a:effectLst/>
              <a:latin typeface="VIC" panose="00000500000000000000" pitchFamily="2" charset="0"/>
            </a:endParaRPr>
          </a:p>
          <a:p>
            <a:pPr algn="l"/>
            <a:r>
              <a:rPr lang="en-AU" b="0" i="0" dirty="0">
                <a:solidFill>
                  <a:srgbClr val="000000"/>
                </a:solidFill>
                <a:effectLst/>
                <a:latin typeface="VIC" panose="00000500000000000000" pitchFamily="2" charset="0"/>
              </a:rPr>
              <a:t>Thinking of the next 3 to 5 years:</a:t>
            </a:r>
          </a:p>
          <a:p>
            <a:pPr marL="171450" indent="-171450" algn="l">
              <a:buFont typeface="Arial" panose="020B0604020202020204" pitchFamily="34" charset="0"/>
              <a:buChar char="•"/>
            </a:pPr>
            <a:r>
              <a:rPr lang="en-AU" b="0" i="0" dirty="0">
                <a:solidFill>
                  <a:srgbClr val="000000"/>
                </a:solidFill>
                <a:effectLst/>
                <a:latin typeface="VIC" panose="00000500000000000000" pitchFamily="2" charset="0"/>
              </a:rPr>
              <a:t>Will your organisation outsource parts of the work your business area does or keep doing it internally?</a:t>
            </a:r>
          </a:p>
          <a:p>
            <a:pPr marL="171450" indent="-171450" algn="l">
              <a:buFont typeface="Arial" panose="020B0604020202020204" pitchFamily="34" charset="0"/>
              <a:buChar char="•"/>
            </a:pPr>
            <a:r>
              <a:rPr lang="en-AU" b="0" i="0" dirty="0">
                <a:solidFill>
                  <a:srgbClr val="000000"/>
                </a:solidFill>
                <a:effectLst/>
                <a:latin typeface="VIC" panose="00000500000000000000" pitchFamily="2" charset="0"/>
              </a:rPr>
              <a:t>What are the costs of an outsourced vs internal model?</a:t>
            </a:r>
          </a:p>
          <a:p>
            <a:pPr marL="171450" indent="-171450" algn="l">
              <a:buFont typeface="Arial" panose="020B0604020202020204" pitchFamily="34" charset="0"/>
              <a:buChar char="•"/>
            </a:pPr>
            <a:r>
              <a:rPr lang="en-AU" b="0" i="0" dirty="0">
                <a:solidFill>
                  <a:srgbClr val="000000"/>
                </a:solidFill>
                <a:effectLst/>
                <a:latin typeface="VIC" panose="00000500000000000000" pitchFamily="2" charset="0"/>
              </a:rPr>
              <a:t>How quickly are these changes likely to take place?</a:t>
            </a:r>
          </a:p>
          <a:p>
            <a:pPr algn="l">
              <a:buFont typeface="Arial" panose="020B0604020202020204" pitchFamily="34" charset="0"/>
              <a:buChar char="•"/>
            </a:pPr>
            <a:endParaRPr lang="en-AU" b="0" i="0" dirty="0">
              <a:solidFill>
                <a:srgbClr val="000000"/>
              </a:solidFill>
              <a:effectLst/>
              <a:latin typeface="VIC"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0" dirty="0">
                <a:solidFill>
                  <a:srgbClr val="000000"/>
                </a:solidFill>
                <a:effectLst/>
                <a:latin typeface="VIC" panose="00000500000000000000" pitchFamily="2" charset="0"/>
              </a:rPr>
              <a:t>A score of 1 shows you have a high need for strategic workforce planning and a score of 9 a low need.</a:t>
            </a:r>
          </a:p>
          <a:p>
            <a:pPr algn="l">
              <a:buFont typeface="Arial" panose="020B0604020202020204" pitchFamily="34" charset="0"/>
              <a:buNone/>
            </a:pPr>
            <a:endParaRPr lang="en-AU" b="0" i="0" dirty="0">
              <a:solidFill>
                <a:srgbClr val="000000"/>
              </a:solidFill>
              <a:effectLst/>
              <a:latin typeface="VIC" panose="00000500000000000000" pitchFamily="2" charset="0"/>
            </a:endParaRPr>
          </a:p>
        </p:txBody>
      </p:sp>
      <p:sp>
        <p:nvSpPr>
          <p:cNvPr id="4" name="Slide Number Placeholder 3"/>
          <p:cNvSpPr>
            <a:spLocks noGrp="1"/>
          </p:cNvSpPr>
          <p:nvPr>
            <p:ph type="sldNum" sz="quarter" idx="5"/>
          </p:nvPr>
        </p:nvSpPr>
        <p:spPr/>
        <p:txBody>
          <a:bodyPr/>
          <a:lstStyle/>
          <a:p>
            <a:fld id="{50C044D7-66D8-4C3D-AF0A-6578452FBC10}" type="slidenum">
              <a:rPr lang="en-AU" smtClean="0"/>
              <a:pPr/>
              <a:t>2</a:t>
            </a:fld>
            <a:endParaRPr lang="en-AU"/>
          </a:p>
        </p:txBody>
      </p:sp>
    </p:spTree>
    <p:extLst>
      <p:ext uri="{BB962C8B-B14F-4D97-AF65-F5344CB8AC3E}">
        <p14:creationId xmlns:p14="http://schemas.microsoft.com/office/powerpoint/2010/main" val="2408291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dirty="0"/>
              <a:t>Document title</a:t>
            </a:r>
            <a:endParaRPr lang="en-AU" dirty="0"/>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775C9CE4-50D3-4160-9964-6BCDD996C86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dirty="0"/>
              <a:t>Add your picture</a:t>
            </a:r>
          </a:p>
        </p:txBody>
      </p: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7" name="TextBox 6">
            <a:extLst>
              <a:ext uri="{FF2B5EF4-FFF2-40B4-BE49-F238E27FC236}">
                <a16:creationId xmlns:a16="http://schemas.microsoft.com/office/drawing/2014/main" id="{E594744B-9DDF-4757-94B0-A1E2D663BD47}"/>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latin typeface="+mj-lt"/>
              </a:rPr>
              <a:t>vpsc.vic.gov.au</a:t>
            </a:r>
          </a:p>
        </p:txBody>
      </p:sp>
      <p:sp>
        <p:nvSpPr>
          <p:cNvPr id="8" name="Rectangle 7">
            <a:extLst>
              <a:ext uri="{FF2B5EF4-FFF2-40B4-BE49-F238E27FC236}">
                <a16:creationId xmlns:a16="http://schemas.microsoft.com/office/drawing/2014/main" id="{353A9B68-3810-492A-8DD1-731B15FDBAF0}"/>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solidFill>
                  <a:schemeClr val="tx1"/>
                </a:solidFill>
                <a:latin typeface="+mj-lt"/>
              </a:rPr>
              <a:t>vpsc.vic.gov.au</a:t>
            </a:r>
          </a:p>
        </p:txBody>
      </p:sp>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dirty="0"/>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dirty="0"/>
              <a:t>Add your section title</a:t>
            </a:r>
            <a:endParaRPr lang="en-AU" dirty="0"/>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2648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defRPr>
            </a:lvl1pPr>
          </a:lstStyle>
          <a:p>
            <a:r>
              <a:rPr lang="en-US" dirty="0"/>
              <a:t>Add your section title</a:t>
            </a:r>
            <a:endParaRPr lang="en-AU" dirty="0"/>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179160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BF79CEC4-567A-452A-96A6-DAF9FE10F1E0}"/>
              </a:ext>
            </a:extLst>
          </p:cNvPr>
          <p:cNvSpPr>
            <a:spLocks noGrp="1"/>
          </p:cNvSpPr>
          <p:nvPr>
            <p:ph type="sldNum" sz="quarter" idx="4"/>
          </p:nvPr>
        </p:nvSpPr>
        <p:spPr>
          <a:xfrm>
            <a:off x="6252000" y="6487257"/>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8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dirty="0"/>
              <a:t>Add your text, picture, smart art or graph</a:t>
            </a:r>
            <a:endParaRPr lang="en-US" dirty="0"/>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1048870"/>
            <a:ext cx="5491875" cy="5351929"/>
          </a:xfrm>
        </p:spPr>
        <p:txBody>
          <a:bodyPr anchor="ctr"/>
          <a:lstStyle>
            <a:lvl1pPr marL="0" indent="0" algn="ctr">
              <a:buNone/>
              <a:defRPr>
                <a:solidFill>
                  <a:schemeClr val="accent6"/>
                </a:solidFill>
              </a:defRPr>
            </a:lvl1pPr>
          </a:lstStyle>
          <a:p>
            <a:r>
              <a:rPr lang="en-AU" dirty="0"/>
              <a:t>Add your picture</a:t>
            </a:r>
          </a:p>
        </p:txBody>
      </p:sp>
      <p:sp>
        <p:nvSpPr>
          <p:cNvPr id="6" name="Slide Number Placeholder 5">
            <a:extLst>
              <a:ext uri="{FF2B5EF4-FFF2-40B4-BE49-F238E27FC236}">
                <a16:creationId xmlns:a16="http://schemas.microsoft.com/office/drawing/2014/main" id="{78170E62-2E43-42D2-B3CC-77DDF922C789}"/>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text styles</a:t>
            </a:r>
          </a:p>
          <a:p>
            <a:pPr lvl="0"/>
            <a:r>
              <a:rPr lang="en-US" dirty="0"/>
              <a:t>First level</a:t>
            </a:r>
          </a:p>
        </p:txBody>
      </p:sp>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a:t>
            </a:fld>
            <a:endParaRPr lang="en-AU" dirty="0"/>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11BD875F-5A7F-447E-8D78-67260FADB2E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endParaRPr lang="en-AU"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Lst>
  <p:txStyles>
    <p:title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p:titleStyle>
    <p:bodyStyle>
      <a:lvl1pPr marL="342900" marR="0" indent="-342900" algn="l" defTabSz="6840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C60D-2FC1-433C-9EDC-F1E2FF20D33E}"/>
              </a:ext>
            </a:extLst>
          </p:cNvPr>
          <p:cNvSpPr>
            <a:spLocks noGrp="1"/>
          </p:cNvSpPr>
          <p:nvPr>
            <p:ph type="title" idx="4294967295"/>
          </p:nvPr>
        </p:nvSpPr>
        <p:spPr/>
        <p:txBody>
          <a:bodyPr/>
          <a:lstStyle/>
          <a:p>
            <a:r>
              <a:rPr lang="en-AU" sz="2600" b="0" i="0" u="none" strike="noStrike" kern="1200" baseline="0" dirty="0">
                <a:solidFill>
                  <a:schemeClr val="tx2"/>
                </a:solidFill>
                <a:effectLst/>
                <a:latin typeface="+mj-lt"/>
                <a:ea typeface="+mj-ea"/>
                <a:cs typeface="+mj-cs"/>
              </a:rPr>
              <a:t>Evaluation matrix</a:t>
            </a:r>
            <a:endParaRPr lang="en-AU" dirty="0"/>
          </a:p>
        </p:txBody>
      </p:sp>
      <p:sp>
        <p:nvSpPr>
          <p:cNvPr id="15" name="Title 4">
            <a:extLst>
              <a:ext uri="{FF2B5EF4-FFF2-40B4-BE49-F238E27FC236}">
                <a16:creationId xmlns:a16="http://schemas.microsoft.com/office/drawing/2014/main" id="{13F6FA58-C7D4-40DC-A3E2-AA7E59521620}"/>
              </a:ext>
              <a:ext uri="{C183D7F6-B498-43B3-948B-1728B52AA6E4}">
                <adec:decorative xmlns:adec="http://schemas.microsoft.com/office/drawing/2017/decorative" val="1"/>
              </a:ext>
            </a:extLst>
          </p:cNvPr>
          <p:cNvSpPr txBox="1">
            <a:spLocks/>
          </p:cNvSpPr>
          <p:nvPr/>
        </p:nvSpPr>
        <p:spPr>
          <a:xfrm>
            <a:off x="0" y="1"/>
            <a:ext cx="4317599" cy="6857999"/>
          </a:xfrm>
          <a:prstGeom prst="rect">
            <a:avLst/>
          </a:prstGeom>
          <a:solidFill>
            <a:schemeClr val="tx2"/>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pPr algn="ctr">
              <a:lnSpc>
                <a:spcPct val="100000"/>
              </a:lnSpc>
            </a:pPr>
            <a:r>
              <a:rPr lang="en-AU" dirty="0">
                <a:solidFill>
                  <a:schemeClr val="bg1"/>
                </a:solidFill>
                <a:sym typeface="Wingdings" panose="05000000000000000000" pitchFamily="2" charset="2"/>
              </a:rPr>
              <a:t></a:t>
            </a:r>
          </a:p>
          <a:p>
            <a:pPr algn="ctr">
              <a:lnSpc>
                <a:spcPct val="100000"/>
              </a:lnSpc>
            </a:pPr>
            <a:r>
              <a:rPr lang="en-AU" dirty="0">
                <a:solidFill>
                  <a:schemeClr val="bg1"/>
                </a:solidFill>
                <a:sym typeface="Wingdings" panose="05000000000000000000" pitchFamily="2" charset="2"/>
              </a:rPr>
              <a:t></a:t>
            </a:r>
          </a:p>
          <a:p>
            <a:pPr algn="ctr">
              <a:lnSpc>
                <a:spcPct val="100000"/>
              </a:lnSpc>
            </a:pPr>
            <a:r>
              <a:rPr lang="en-AU" dirty="0">
                <a:solidFill>
                  <a:schemeClr val="bg1"/>
                </a:solidFill>
                <a:sym typeface="Wingdings" panose="05000000000000000000" pitchFamily="2" charset="2"/>
              </a:rPr>
              <a:t></a:t>
            </a:r>
            <a:endParaRPr lang="en-AU" dirty="0">
              <a:solidFill>
                <a:schemeClr val="bg1"/>
              </a:solidFill>
            </a:endParaRPr>
          </a:p>
        </p:txBody>
      </p:sp>
      <p:sp>
        <p:nvSpPr>
          <p:cNvPr id="10" name="Title 4">
            <a:extLst>
              <a:ext uri="{FF2B5EF4-FFF2-40B4-BE49-F238E27FC236}">
                <a16:creationId xmlns:a16="http://schemas.microsoft.com/office/drawing/2014/main" id="{F5DA0E9C-594E-4BA0-83B3-D5760DB11339}"/>
              </a:ext>
              <a:ext uri="{C183D7F6-B498-43B3-948B-1728B52AA6E4}">
                <adec:decorative xmlns:adec="http://schemas.microsoft.com/office/drawing/2017/decorative" val="1"/>
              </a:ext>
            </a:extLst>
          </p:cNvPr>
          <p:cNvSpPr txBox="1">
            <a:spLocks/>
          </p:cNvSpPr>
          <p:nvPr/>
        </p:nvSpPr>
        <p:spPr>
          <a:xfrm>
            <a:off x="4320000" y="1"/>
            <a:ext cx="7872000" cy="6857999"/>
          </a:xfrm>
          <a:prstGeom prst="rect">
            <a:avLst/>
          </a:prstGeom>
          <a:solidFill>
            <a:schemeClr val="bg1"/>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r>
              <a:rPr lang="en-AU" dirty="0"/>
              <a:t>EVALUATION MATRIX</a:t>
            </a:r>
          </a:p>
        </p:txBody>
      </p:sp>
    </p:spTree>
    <p:extLst>
      <p:ext uri="{BB962C8B-B14F-4D97-AF65-F5344CB8AC3E}">
        <p14:creationId xmlns:p14="http://schemas.microsoft.com/office/powerpoint/2010/main" val="2656287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1CF783-278C-4A47-B1C5-BF0DE6C3BC11}"/>
              </a:ext>
            </a:extLst>
          </p:cNvPr>
          <p:cNvSpPr>
            <a:spLocks noGrp="1"/>
          </p:cNvSpPr>
          <p:nvPr>
            <p:ph type="title"/>
          </p:nvPr>
        </p:nvSpPr>
        <p:spPr/>
        <p:txBody>
          <a:bodyPr anchor="t"/>
          <a:lstStyle/>
          <a:p>
            <a:r>
              <a:rPr lang="en-AU" dirty="0"/>
              <a:t>Evaluating the need for strategic workforce planning</a:t>
            </a:r>
          </a:p>
        </p:txBody>
      </p:sp>
      <p:sp>
        <p:nvSpPr>
          <p:cNvPr id="92" name="Content Placeholder 5">
            <a:extLst>
              <a:ext uri="{FF2B5EF4-FFF2-40B4-BE49-F238E27FC236}">
                <a16:creationId xmlns:a16="http://schemas.microsoft.com/office/drawing/2014/main" id="{926F7619-C991-424E-9AC3-344A729774DC}"/>
              </a:ext>
            </a:extLst>
          </p:cNvPr>
          <p:cNvSpPr txBox="1">
            <a:spLocks/>
          </p:cNvSpPr>
          <p:nvPr/>
        </p:nvSpPr>
        <p:spPr>
          <a:xfrm>
            <a:off x="540000" y="1620000"/>
            <a:ext cx="4859999" cy="540000"/>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buFont typeface="+mj-lt"/>
              <a:buAutoNum type="arabicPeriod"/>
            </a:pPr>
            <a:r>
              <a:rPr lang="en-AU" sz="1400" dirty="0"/>
              <a:t>Plot business area into the disruption vs. preparedness matrix</a:t>
            </a:r>
          </a:p>
        </p:txBody>
      </p:sp>
      <p:grpSp>
        <p:nvGrpSpPr>
          <p:cNvPr id="23" name="Group 22" descr="Visual representation of a graph illustrating 'Workforce preparedness' on the vertical axis and 'Expected disruption or changes' on the horizontal axis. &#10;At the top of the vertical axis is the word 'Both', in the middle of the vertical axis are the words 'Capacity requirement' and at the bottom of the vertical axis are the words 'Skill requirements will fundamentally change'. On the left hand side of the horizontal axis are the words 'Increasing expectations on service delivery quality', in the middle of the horizontal axis are the words 'Technology or adoption' and on the right hand side of the vertical axis are the words 'Fundamental changes'. &#10;There are nine boxes depicted in the graph, three rows of three which contain numbers in the boxes. The following numbers are each box reading left to right top to bottom. seven, two, one, eight, four, three, nine, six and five.">
            <a:extLst>
              <a:ext uri="{FF2B5EF4-FFF2-40B4-BE49-F238E27FC236}">
                <a16:creationId xmlns:a16="http://schemas.microsoft.com/office/drawing/2014/main" id="{76751D51-A83F-4030-A716-F95C22FA6CDF}"/>
              </a:ext>
            </a:extLst>
          </p:cNvPr>
          <p:cNvGrpSpPr/>
          <p:nvPr/>
        </p:nvGrpSpPr>
        <p:grpSpPr>
          <a:xfrm>
            <a:off x="432000" y="2160000"/>
            <a:ext cx="5197668" cy="4549142"/>
            <a:chOff x="360000" y="2160000"/>
            <a:chExt cx="5197668" cy="4549142"/>
          </a:xfrm>
        </p:grpSpPr>
        <p:sp>
          <p:nvSpPr>
            <p:cNvPr id="71" name="Text Placeholder 2">
              <a:extLst>
                <a:ext uri="{FF2B5EF4-FFF2-40B4-BE49-F238E27FC236}">
                  <a16:creationId xmlns:a16="http://schemas.microsoft.com/office/drawing/2014/main" id="{01789C10-2F4C-4BD5-BF1C-C442EF3F5CEC}"/>
                </a:ext>
              </a:extLst>
            </p:cNvPr>
            <p:cNvSpPr txBox="1">
              <a:spLocks/>
            </p:cNvSpPr>
            <p:nvPr/>
          </p:nvSpPr>
          <p:spPr>
            <a:xfrm rot="16200000">
              <a:off x="532063" y="3924000"/>
              <a:ext cx="1800000" cy="21600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kumimoji="0" lang="en-AU" sz="1000" i="0" u="none" strike="noStrike" kern="1200" cap="none" spc="0" normalizeH="0" baseline="0" noProof="0" dirty="0">
                  <a:ln>
                    <a:noFill/>
                  </a:ln>
                  <a:solidFill>
                    <a:schemeClr val="tx1"/>
                  </a:solidFill>
                  <a:effectLst/>
                  <a:uLnTx/>
                  <a:uFillTx/>
                  <a:ea typeface="+mn-ea"/>
                  <a:cs typeface="Arial" panose="020B0604020202020204" pitchFamily="34" charset="0"/>
                </a:rPr>
                <a:t>Workforce preparedness</a:t>
              </a:r>
            </a:p>
          </p:txBody>
        </p:sp>
        <p:sp>
          <p:nvSpPr>
            <p:cNvPr id="72" name="Text Placeholder 2">
              <a:extLst>
                <a:ext uri="{FF2B5EF4-FFF2-40B4-BE49-F238E27FC236}">
                  <a16:creationId xmlns:a16="http://schemas.microsoft.com/office/drawing/2014/main" id="{467A840D-B548-4FC4-83E3-FF529E7ED8E5}"/>
                </a:ext>
              </a:extLst>
            </p:cNvPr>
            <p:cNvSpPr txBox="1">
              <a:spLocks/>
            </p:cNvSpPr>
            <p:nvPr/>
          </p:nvSpPr>
          <p:spPr>
            <a:xfrm>
              <a:off x="365794" y="2191260"/>
              <a:ext cx="900000" cy="1237981"/>
            </a:xfrm>
            <a:prstGeom prst="rect">
              <a:avLst/>
            </a:prstGeom>
          </p:spPr>
          <p:txBody>
            <a:bodyPr vert="horz" lIns="0" tIns="0" rIns="0" bIns="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AU" sz="800" dirty="0"/>
                <a:t>Both</a:t>
              </a:r>
            </a:p>
          </p:txBody>
        </p:sp>
        <p:sp>
          <p:nvSpPr>
            <p:cNvPr id="73" name="Rectangle 72">
              <a:extLst>
                <a:ext uri="{FF2B5EF4-FFF2-40B4-BE49-F238E27FC236}">
                  <a16:creationId xmlns:a16="http://schemas.microsoft.com/office/drawing/2014/main" id="{815C0FE3-F7FB-47B6-97DD-9DD72B014FE9}"/>
                </a:ext>
              </a:extLst>
            </p:cNvPr>
            <p:cNvSpPr/>
            <p:nvPr/>
          </p:nvSpPr>
          <p:spPr>
            <a:xfrm>
              <a:off x="4104000" y="2160000"/>
              <a:ext cx="1224000" cy="12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1</a:t>
              </a:r>
            </a:p>
          </p:txBody>
        </p:sp>
        <p:sp>
          <p:nvSpPr>
            <p:cNvPr id="74" name="Rectangle 73">
              <a:extLst>
                <a:ext uri="{FF2B5EF4-FFF2-40B4-BE49-F238E27FC236}">
                  <a16:creationId xmlns:a16="http://schemas.microsoft.com/office/drawing/2014/main" id="{76AB9624-BADA-4DCA-82A3-D16BAD4A7144}"/>
                </a:ext>
              </a:extLst>
            </p:cNvPr>
            <p:cNvSpPr/>
            <p:nvPr/>
          </p:nvSpPr>
          <p:spPr>
            <a:xfrm>
              <a:off x="2828897" y="2160000"/>
              <a:ext cx="1224000" cy="12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2</a:t>
              </a:r>
            </a:p>
          </p:txBody>
        </p:sp>
        <p:sp>
          <p:nvSpPr>
            <p:cNvPr id="75" name="Rectangle 74">
              <a:extLst>
                <a:ext uri="{FF2B5EF4-FFF2-40B4-BE49-F238E27FC236}">
                  <a16:creationId xmlns:a16="http://schemas.microsoft.com/office/drawing/2014/main" id="{6D0D61B3-3BBF-4ACA-8B85-545050983D66}"/>
                </a:ext>
              </a:extLst>
            </p:cNvPr>
            <p:cNvSpPr/>
            <p:nvPr/>
          </p:nvSpPr>
          <p:spPr>
            <a:xfrm>
              <a:off x="1553794" y="2160000"/>
              <a:ext cx="1224000" cy="122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mj-lt"/>
                </a:rPr>
                <a:t>7</a:t>
              </a:r>
            </a:p>
          </p:txBody>
        </p:sp>
        <p:sp>
          <p:nvSpPr>
            <p:cNvPr id="76" name="Rectangle 75">
              <a:extLst>
                <a:ext uri="{FF2B5EF4-FFF2-40B4-BE49-F238E27FC236}">
                  <a16:creationId xmlns:a16="http://schemas.microsoft.com/office/drawing/2014/main" id="{8A4186A6-C8BE-492F-A70E-451606F1C5A9}"/>
                </a:ext>
              </a:extLst>
            </p:cNvPr>
            <p:cNvSpPr/>
            <p:nvPr/>
          </p:nvSpPr>
          <p:spPr>
            <a:xfrm>
              <a:off x="4104000" y="3420000"/>
              <a:ext cx="1224000" cy="12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3</a:t>
              </a:r>
            </a:p>
          </p:txBody>
        </p:sp>
        <p:sp>
          <p:nvSpPr>
            <p:cNvPr id="77" name="Rectangle 76">
              <a:extLst>
                <a:ext uri="{FF2B5EF4-FFF2-40B4-BE49-F238E27FC236}">
                  <a16:creationId xmlns:a16="http://schemas.microsoft.com/office/drawing/2014/main" id="{9AD5BA86-5D3C-4525-B3D8-E5E451E7F60A}"/>
                </a:ext>
              </a:extLst>
            </p:cNvPr>
            <p:cNvSpPr/>
            <p:nvPr/>
          </p:nvSpPr>
          <p:spPr>
            <a:xfrm>
              <a:off x="2828897" y="3420000"/>
              <a:ext cx="1224000" cy="12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4</a:t>
              </a:r>
            </a:p>
          </p:txBody>
        </p:sp>
        <p:sp>
          <p:nvSpPr>
            <p:cNvPr id="78" name="Rectangle 77">
              <a:extLst>
                <a:ext uri="{FF2B5EF4-FFF2-40B4-BE49-F238E27FC236}">
                  <a16:creationId xmlns:a16="http://schemas.microsoft.com/office/drawing/2014/main" id="{0B6B0116-BB43-4B78-AC25-0D5D47EB50EF}"/>
                </a:ext>
              </a:extLst>
            </p:cNvPr>
            <p:cNvSpPr/>
            <p:nvPr/>
          </p:nvSpPr>
          <p:spPr>
            <a:xfrm>
              <a:off x="1553794" y="3420000"/>
              <a:ext cx="1224000" cy="122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mj-lt"/>
                </a:rPr>
                <a:t>8</a:t>
              </a:r>
            </a:p>
          </p:txBody>
        </p:sp>
        <p:sp>
          <p:nvSpPr>
            <p:cNvPr id="79" name="Rectangle 78">
              <a:extLst>
                <a:ext uri="{FF2B5EF4-FFF2-40B4-BE49-F238E27FC236}">
                  <a16:creationId xmlns:a16="http://schemas.microsoft.com/office/drawing/2014/main" id="{C766DEAE-7A7C-4A66-9C17-08382EF0DA4E}"/>
                </a:ext>
              </a:extLst>
            </p:cNvPr>
            <p:cNvSpPr/>
            <p:nvPr/>
          </p:nvSpPr>
          <p:spPr>
            <a:xfrm>
              <a:off x="4104000" y="4680000"/>
              <a:ext cx="1224000" cy="122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mj-lt"/>
                </a:rPr>
                <a:t>5</a:t>
              </a:r>
            </a:p>
          </p:txBody>
        </p:sp>
        <p:sp>
          <p:nvSpPr>
            <p:cNvPr id="80" name="Rectangle 79">
              <a:extLst>
                <a:ext uri="{FF2B5EF4-FFF2-40B4-BE49-F238E27FC236}">
                  <a16:creationId xmlns:a16="http://schemas.microsoft.com/office/drawing/2014/main" id="{D8A362BA-360C-4DA0-A9B9-6BA8E25F6C43}"/>
                </a:ext>
              </a:extLst>
            </p:cNvPr>
            <p:cNvSpPr/>
            <p:nvPr/>
          </p:nvSpPr>
          <p:spPr>
            <a:xfrm>
              <a:off x="2828897" y="4680000"/>
              <a:ext cx="1224000" cy="122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mj-lt"/>
                </a:rPr>
                <a:t>6</a:t>
              </a:r>
            </a:p>
          </p:txBody>
        </p:sp>
        <p:sp>
          <p:nvSpPr>
            <p:cNvPr id="81" name="Rectangle 80">
              <a:extLst>
                <a:ext uri="{FF2B5EF4-FFF2-40B4-BE49-F238E27FC236}">
                  <a16:creationId xmlns:a16="http://schemas.microsoft.com/office/drawing/2014/main" id="{02BE9723-70ED-488A-BDDE-77A1C97E7472}"/>
                </a:ext>
              </a:extLst>
            </p:cNvPr>
            <p:cNvSpPr/>
            <p:nvPr/>
          </p:nvSpPr>
          <p:spPr>
            <a:xfrm>
              <a:off x="1553794" y="4680000"/>
              <a:ext cx="1224000" cy="122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mj-lt"/>
                </a:rPr>
                <a:t>9</a:t>
              </a:r>
            </a:p>
          </p:txBody>
        </p:sp>
        <p:cxnSp>
          <p:nvCxnSpPr>
            <p:cNvPr id="82" name="Straight Arrow Connector 81" descr="X-axis">
              <a:extLst>
                <a:ext uri="{FF2B5EF4-FFF2-40B4-BE49-F238E27FC236}">
                  <a16:creationId xmlns:a16="http://schemas.microsoft.com/office/drawing/2014/main" id="{699B4715-7CE9-438C-A575-B18A64585CD0}"/>
                </a:ext>
              </a:extLst>
            </p:cNvPr>
            <p:cNvCxnSpPr>
              <a:cxnSpLocks/>
            </p:cNvCxnSpPr>
            <p:nvPr/>
          </p:nvCxnSpPr>
          <p:spPr>
            <a:xfrm flipV="1">
              <a:off x="1445794" y="2160000"/>
              <a:ext cx="0" cy="90000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descr="X-axis">
              <a:extLst>
                <a:ext uri="{FF2B5EF4-FFF2-40B4-BE49-F238E27FC236}">
                  <a16:creationId xmlns:a16="http://schemas.microsoft.com/office/drawing/2014/main" id="{D17DE1A7-D555-456A-A152-F19377745C18}"/>
                </a:ext>
              </a:extLst>
            </p:cNvPr>
            <p:cNvCxnSpPr>
              <a:cxnSpLocks/>
            </p:cNvCxnSpPr>
            <p:nvPr/>
          </p:nvCxnSpPr>
          <p:spPr>
            <a:xfrm flipV="1">
              <a:off x="1445794" y="5053982"/>
              <a:ext cx="0" cy="900000"/>
            </a:xfrm>
            <a:prstGeom prst="straightConnector1">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Text Placeholder 2">
              <a:extLst>
                <a:ext uri="{FF2B5EF4-FFF2-40B4-BE49-F238E27FC236}">
                  <a16:creationId xmlns:a16="http://schemas.microsoft.com/office/drawing/2014/main" id="{82442216-624F-44C0-B591-105252E02585}"/>
                </a:ext>
              </a:extLst>
            </p:cNvPr>
            <p:cNvSpPr txBox="1">
              <a:spLocks/>
            </p:cNvSpPr>
            <p:nvPr/>
          </p:nvSpPr>
          <p:spPr>
            <a:xfrm>
              <a:off x="2359921" y="5999942"/>
              <a:ext cx="2160000" cy="21600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kumimoji="0" lang="en-AU" sz="1000" i="0" u="none" strike="noStrike" kern="1200" cap="none" spc="0" normalizeH="0" baseline="0" noProof="0" dirty="0">
                  <a:ln>
                    <a:noFill/>
                  </a:ln>
                  <a:solidFill>
                    <a:schemeClr val="tx1"/>
                  </a:solidFill>
                  <a:effectLst/>
                  <a:uLnTx/>
                  <a:uFillTx/>
                  <a:ea typeface="+mn-ea"/>
                  <a:cs typeface="Arial" panose="020B0604020202020204" pitchFamily="34" charset="0"/>
                </a:rPr>
                <a:t>Expected disruption or changes</a:t>
              </a:r>
            </a:p>
          </p:txBody>
        </p:sp>
        <p:cxnSp>
          <p:nvCxnSpPr>
            <p:cNvPr id="85" name="Straight Arrow Connector 84" descr="X-axis">
              <a:extLst>
                <a:ext uri="{FF2B5EF4-FFF2-40B4-BE49-F238E27FC236}">
                  <a16:creationId xmlns:a16="http://schemas.microsoft.com/office/drawing/2014/main" id="{2AE41D40-3C11-4DC9-BE4E-0C6C597C9939}"/>
                </a:ext>
              </a:extLst>
            </p:cNvPr>
            <p:cNvCxnSpPr>
              <a:cxnSpLocks/>
            </p:cNvCxnSpPr>
            <p:nvPr/>
          </p:nvCxnSpPr>
          <p:spPr>
            <a:xfrm rot="5400000" flipV="1">
              <a:off x="4968000" y="5747943"/>
              <a:ext cx="0" cy="720000"/>
            </a:xfrm>
            <a:prstGeom prst="straightConnector1">
              <a:avLst/>
            </a:prstGeom>
            <a:ln w="127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descr="X-axis">
              <a:extLst>
                <a:ext uri="{FF2B5EF4-FFF2-40B4-BE49-F238E27FC236}">
                  <a16:creationId xmlns:a16="http://schemas.microsoft.com/office/drawing/2014/main" id="{6279489B-F158-4EED-879D-849EB652BA6C}"/>
                </a:ext>
              </a:extLst>
            </p:cNvPr>
            <p:cNvCxnSpPr>
              <a:cxnSpLocks/>
            </p:cNvCxnSpPr>
            <p:nvPr/>
          </p:nvCxnSpPr>
          <p:spPr>
            <a:xfrm rot="5400000" flipV="1">
              <a:off x="1882063" y="5657943"/>
              <a:ext cx="0" cy="900000"/>
            </a:xfrm>
            <a:prstGeom prst="straightConnector1">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 Placeholder 2">
              <a:extLst>
                <a:ext uri="{FF2B5EF4-FFF2-40B4-BE49-F238E27FC236}">
                  <a16:creationId xmlns:a16="http://schemas.microsoft.com/office/drawing/2014/main" id="{98D494ED-5B40-46BD-9795-B592B1C2EBBF}"/>
                </a:ext>
              </a:extLst>
            </p:cNvPr>
            <p:cNvSpPr txBox="1">
              <a:spLocks/>
            </p:cNvSpPr>
            <p:nvPr/>
          </p:nvSpPr>
          <p:spPr>
            <a:xfrm>
              <a:off x="365794" y="3447272"/>
              <a:ext cx="900000" cy="1260000"/>
            </a:xfrm>
            <a:prstGeom prst="rect">
              <a:avLst/>
            </a:prstGeom>
          </p:spPr>
          <p:txBody>
            <a:bodyPr vert="horz" lIns="0" tIns="0" rIns="0" bIns="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AU" sz="800" dirty="0"/>
                <a:t>Capacity requirement</a:t>
              </a:r>
            </a:p>
          </p:txBody>
        </p:sp>
        <p:sp>
          <p:nvSpPr>
            <p:cNvPr id="88" name="Text Placeholder 2">
              <a:extLst>
                <a:ext uri="{FF2B5EF4-FFF2-40B4-BE49-F238E27FC236}">
                  <a16:creationId xmlns:a16="http://schemas.microsoft.com/office/drawing/2014/main" id="{DE458C1C-E28F-4EB5-9090-5C2CAC41BD67}"/>
                </a:ext>
              </a:extLst>
            </p:cNvPr>
            <p:cNvSpPr txBox="1">
              <a:spLocks/>
            </p:cNvSpPr>
            <p:nvPr/>
          </p:nvSpPr>
          <p:spPr>
            <a:xfrm>
              <a:off x="360000" y="4748162"/>
              <a:ext cx="900000" cy="1260000"/>
            </a:xfrm>
            <a:prstGeom prst="rect">
              <a:avLst/>
            </a:prstGeom>
          </p:spPr>
          <p:txBody>
            <a:bodyPr vert="horz" lIns="0" tIns="0" rIns="0" bIns="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AU" sz="800" dirty="0"/>
                <a:t>Skill requirements will fundamentally change</a:t>
              </a:r>
            </a:p>
          </p:txBody>
        </p:sp>
        <p:sp>
          <p:nvSpPr>
            <p:cNvPr id="89" name="Text Placeholder 2">
              <a:extLst>
                <a:ext uri="{FF2B5EF4-FFF2-40B4-BE49-F238E27FC236}">
                  <a16:creationId xmlns:a16="http://schemas.microsoft.com/office/drawing/2014/main" id="{E7DA335B-F10C-403A-9E5B-AC29C3EF245D}"/>
                </a:ext>
              </a:extLst>
            </p:cNvPr>
            <p:cNvSpPr txBox="1">
              <a:spLocks/>
            </p:cNvSpPr>
            <p:nvPr/>
          </p:nvSpPr>
          <p:spPr>
            <a:xfrm>
              <a:off x="1119424" y="6277982"/>
              <a:ext cx="1728000" cy="43116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AU" sz="800" dirty="0"/>
                <a:t>Increasing expectations on service delivery quality</a:t>
              </a:r>
            </a:p>
          </p:txBody>
        </p:sp>
        <p:sp>
          <p:nvSpPr>
            <p:cNvPr id="90" name="Text Placeholder 2">
              <a:extLst>
                <a:ext uri="{FF2B5EF4-FFF2-40B4-BE49-F238E27FC236}">
                  <a16:creationId xmlns:a16="http://schemas.microsoft.com/office/drawing/2014/main" id="{C61119BB-F5A1-4553-98C1-B326866D9DFD}"/>
                </a:ext>
              </a:extLst>
            </p:cNvPr>
            <p:cNvSpPr txBox="1">
              <a:spLocks/>
            </p:cNvSpPr>
            <p:nvPr/>
          </p:nvSpPr>
          <p:spPr>
            <a:xfrm>
              <a:off x="2871731" y="6277982"/>
              <a:ext cx="1260000" cy="431151"/>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AU" sz="800" dirty="0"/>
                <a:t>Technology or adoption</a:t>
              </a:r>
            </a:p>
          </p:txBody>
        </p:sp>
        <p:sp>
          <p:nvSpPr>
            <p:cNvPr id="91" name="Text Placeholder 2">
              <a:extLst>
                <a:ext uri="{FF2B5EF4-FFF2-40B4-BE49-F238E27FC236}">
                  <a16:creationId xmlns:a16="http://schemas.microsoft.com/office/drawing/2014/main" id="{8CA71562-A7D6-48BA-95B3-3DFE490689B5}"/>
                </a:ext>
              </a:extLst>
            </p:cNvPr>
            <p:cNvSpPr txBox="1">
              <a:spLocks/>
            </p:cNvSpPr>
            <p:nvPr/>
          </p:nvSpPr>
          <p:spPr>
            <a:xfrm>
              <a:off x="4189668" y="6277982"/>
              <a:ext cx="1368000" cy="431151"/>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AU" sz="800" dirty="0"/>
                <a:t>Fundamental changes </a:t>
              </a:r>
            </a:p>
          </p:txBody>
        </p:sp>
      </p:grpSp>
      <p:sp>
        <p:nvSpPr>
          <p:cNvPr id="70" name="Content Placeholder 5">
            <a:extLst>
              <a:ext uri="{FF2B5EF4-FFF2-40B4-BE49-F238E27FC236}">
                <a16:creationId xmlns:a16="http://schemas.microsoft.com/office/drawing/2014/main" id="{1021CBAD-597A-4E37-8599-5586C9DAE966}"/>
              </a:ext>
            </a:extLst>
          </p:cNvPr>
          <p:cNvSpPr txBox="1">
            <a:spLocks/>
          </p:cNvSpPr>
          <p:nvPr/>
        </p:nvSpPr>
        <p:spPr>
          <a:xfrm>
            <a:off x="5632425" y="1620000"/>
            <a:ext cx="4744124" cy="540000"/>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buFont typeface="+mj-lt"/>
              <a:buAutoNum type="arabicPeriod" startAt="2"/>
            </a:pPr>
            <a:r>
              <a:rPr lang="en-AU" sz="1400" dirty="0"/>
              <a:t>Further differentiate using the sourcing vs. </a:t>
            </a:r>
            <a:br>
              <a:rPr lang="en-AU" sz="1400" dirty="0"/>
            </a:br>
            <a:r>
              <a:rPr lang="en-AU" sz="1400" dirty="0"/>
              <a:t>pace of change quadrant</a:t>
            </a:r>
          </a:p>
        </p:txBody>
      </p:sp>
      <p:grpSp>
        <p:nvGrpSpPr>
          <p:cNvPr id="97" name="Group 96" descr="Visual representation of a graph illustrating 'Sourcing' on the vertical axis and 'Pace of disruption or change' on the horizontal axis. &#10;At the top of the vertical axis are the words 'Must be insourced', in the middle of the vertical axis are the words 'Outsourced and costly' and at the bottom of the vertical axis are the words 'Outsourced'. On the left hand side of the horizontal axis are the words 'Less than thirty six months', in the middle of the horizontal axis are the words 'Twelve to thirty six months' and on the right hand side of the vertical axis are the words 'In the next twelve months'. &#10;There are nine boxes depicted in the graph, three rows of three which contain numbers in the boxes. the following numbers are each box reading left to right top to bottom. seven, two, one, eight, four, three, nine, six and five.">
            <a:extLst>
              <a:ext uri="{FF2B5EF4-FFF2-40B4-BE49-F238E27FC236}">
                <a16:creationId xmlns:a16="http://schemas.microsoft.com/office/drawing/2014/main" id="{5BC615C5-F443-409D-B7A2-FEA3A351D2ED}"/>
              </a:ext>
            </a:extLst>
          </p:cNvPr>
          <p:cNvGrpSpPr/>
          <p:nvPr/>
        </p:nvGrpSpPr>
        <p:grpSpPr>
          <a:xfrm>
            <a:off x="5408550" y="2160000"/>
            <a:ext cx="5197668" cy="4549142"/>
            <a:chOff x="5408550" y="2160000"/>
            <a:chExt cx="5197668" cy="4549142"/>
          </a:xfrm>
        </p:grpSpPr>
        <p:sp>
          <p:nvSpPr>
            <p:cNvPr id="101" name="Text Placeholder 2">
              <a:extLst>
                <a:ext uri="{FF2B5EF4-FFF2-40B4-BE49-F238E27FC236}">
                  <a16:creationId xmlns:a16="http://schemas.microsoft.com/office/drawing/2014/main" id="{B5DC07D1-6DAB-4773-AA46-6C0EF4FF2A70}"/>
                </a:ext>
              </a:extLst>
            </p:cNvPr>
            <p:cNvSpPr txBox="1">
              <a:spLocks/>
            </p:cNvSpPr>
            <p:nvPr/>
          </p:nvSpPr>
          <p:spPr>
            <a:xfrm rot="16200000">
              <a:off x="5580613" y="3924000"/>
              <a:ext cx="1800000" cy="21600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kumimoji="0" lang="en-AU" sz="1000" i="0" u="none" strike="noStrike" kern="1200" cap="none" spc="0" normalizeH="0" baseline="0" noProof="0" dirty="0">
                  <a:ln>
                    <a:noFill/>
                  </a:ln>
                  <a:solidFill>
                    <a:schemeClr val="tx1"/>
                  </a:solidFill>
                  <a:effectLst/>
                  <a:uLnTx/>
                  <a:uFillTx/>
                  <a:ea typeface="+mn-ea"/>
                  <a:cs typeface="Arial" panose="020B0604020202020204" pitchFamily="34" charset="0"/>
                </a:rPr>
                <a:t>Sourcing</a:t>
              </a:r>
            </a:p>
          </p:txBody>
        </p:sp>
        <p:sp>
          <p:nvSpPr>
            <p:cNvPr id="102" name="Text Placeholder 2">
              <a:extLst>
                <a:ext uri="{FF2B5EF4-FFF2-40B4-BE49-F238E27FC236}">
                  <a16:creationId xmlns:a16="http://schemas.microsoft.com/office/drawing/2014/main" id="{7783164B-04DC-472E-821B-DCCF5115785C}"/>
                </a:ext>
              </a:extLst>
            </p:cNvPr>
            <p:cNvSpPr txBox="1">
              <a:spLocks/>
            </p:cNvSpPr>
            <p:nvPr/>
          </p:nvSpPr>
          <p:spPr>
            <a:xfrm>
              <a:off x="5414344" y="2191260"/>
              <a:ext cx="900000" cy="1237981"/>
            </a:xfrm>
            <a:prstGeom prst="rect">
              <a:avLst/>
            </a:prstGeom>
          </p:spPr>
          <p:txBody>
            <a:bodyPr vert="horz" lIns="0" tIns="0" rIns="0" bIns="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AU" sz="800" dirty="0"/>
                <a:t>Must be </a:t>
              </a:r>
              <a:br>
                <a:rPr lang="en-AU" sz="800" dirty="0"/>
              </a:br>
              <a:r>
                <a:rPr lang="en-AU" sz="800" dirty="0"/>
                <a:t>in-sourced</a:t>
              </a:r>
            </a:p>
          </p:txBody>
        </p:sp>
        <p:sp>
          <p:nvSpPr>
            <p:cNvPr id="103" name="Rectangle 102">
              <a:extLst>
                <a:ext uri="{FF2B5EF4-FFF2-40B4-BE49-F238E27FC236}">
                  <a16:creationId xmlns:a16="http://schemas.microsoft.com/office/drawing/2014/main" id="{64E11D16-CC28-4659-8995-A790E5F75B29}"/>
                </a:ext>
              </a:extLst>
            </p:cNvPr>
            <p:cNvSpPr/>
            <p:nvPr/>
          </p:nvSpPr>
          <p:spPr>
            <a:xfrm>
              <a:off x="9152550" y="2160000"/>
              <a:ext cx="1224000" cy="12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1</a:t>
              </a:r>
            </a:p>
          </p:txBody>
        </p:sp>
        <p:sp>
          <p:nvSpPr>
            <p:cNvPr id="104" name="Rectangle 103">
              <a:extLst>
                <a:ext uri="{FF2B5EF4-FFF2-40B4-BE49-F238E27FC236}">
                  <a16:creationId xmlns:a16="http://schemas.microsoft.com/office/drawing/2014/main" id="{C911F782-3873-4FAF-960D-30A80E130F2F}"/>
                </a:ext>
              </a:extLst>
            </p:cNvPr>
            <p:cNvSpPr/>
            <p:nvPr/>
          </p:nvSpPr>
          <p:spPr>
            <a:xfrm>
              <a:off x="7877447" y="2160000"/>
              <a:ext cx="1224000" cy="12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2</a:t>
              </a:r>
            </a:p>
          </p:txBody>
        </p:sp>
        <p:sp>
          <p:nvSpPr>
            <p:cNvPr id="105" name="Rectangle 104">
              <a:extLst>
                <a:ext uri="{FF2B5EF4-FFF2-40B4-BE49-F238E27FC236}">
                  <a16:creationId xmlns:a16="http://schemas.microsoft.com/office/drawing/2014/main" id="{604755AC-B605-4CC2-BD04-E0EB550254C9}"/>
                </a:ext>
              </a:extLst>
            </p:cNvPr>
            <p:cNvSpPr/>
            <p:nvPr/>
          </p:nvSpPr>
          <p:spPr>
            <a:xfrm>
              <a:off x="6602344" y="2160000"/>
              <a:ext cx="1224000" cy="122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mj-lt"/>
                </a:rPr>
                <a:t>7</a:t>
              </a:r>
            </a:p>
          </p:txBody>
        </p:sp>
        <p:sp>
          <p:nvSpPr>
            <p:cNvPr id="106" name="Rectangle 105">
              <a:extLst>
                <a:ext uri="{FF2B5EF4-FFF2-40B4-BE49-F238E27FC236}">
                  <a16:creationId xmlns:a16="http://schemas.microsoft.com/office/drawing/2014/main" id="{103FBBF1-5597-410C-BF01-4EF7AC1B4BB8}"/>
                </a:ext>
              </a:extLst>
            </p:cNvPr>
            <p:cNvSpPr/>
            <p:nvPr/>
          </p:nvSpPr>
          <p:spPr>
            <a:xfrm>
              <a:off x="9152550" y="3420000"/>
              <a:ext cx="1224000" cy="12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3</a:t>
              </a:r>
            </a:p>
          </p:txBody>
        </p:sp>
        <p:sp>
          <p:nvSpPr>
            <p:cNvPr id="107" name="Rectangle 106">
              <a:extLst>
                <a:ext uri="{FF2B5EF4-FFF2-40B4-BE49-F238E27FC236}">
                  <a16:creationId xmlns:a16="http://schemas.microsoft.com/office/drawing/2014/main" id="{0D3A04C8-3AC3-41C7-BC54-5407704D0955}"/>
                </a:ext>
              </a:extLst>
            </p:cNvPr>
            <p:cNvSpPr/>
            <p:nvPr/>
          </p:nvSpPr>
          <p:spPr>
            <a:xfrm>
              <a:off x="7877447" y="3420000"/>
              <a:ext cx="1224000" cy="12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mj-lt"/>
                </a:rPr>
                <a:t>4</a:t>
              </a:r>
            </a:p>
          </p:txBody>
        </p:sp>
        <p:sp>
          <p:nvSpPr>
            <p:cNvPr id="108" name="Rectangle 107">
              <a:extLst>
                <a:ext uri="{FF2B5EF4-FFF2-40B4-BE49-F238E27FC236}">
                  <a16:creationId xmlns:a16="http://schemas.microsoft.com/office/drawing/2014/main" id="{CF8D2BFE-E433-4DDD-AAA2-D26BDE92CE4B}"/>
                </a:ext>
              </a:extLst>
            </p:cNvPr>
            <p:cNvSpPr/>
            <p:nvPr/>
          </p:nvSpPr>
          <p:spPr>
            <a:xfrm>
              <a:off x="6602344" y="3420000"/>
              <a:ext cx="1224000" cy="122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mj-lt"/>
                </a:rPr>
                <a:t>8</a:t>
              </a:r>
            </a:p>
          </p:txBody>
        </p:sp>
        <p:sp>
          <p:nvSpPr>
            <p:cNvPr id="109" name="Rectangle 108">
              <a:extLst>
                <a:ext uri="{FF2B5EF4-FFF2-40B4-BE49-F238E27FC236}">
                  <a16:creationId xmlns:a16="http://schemas.microsoft.com/office/drawing/2014/main" id="{D7F85392-9142-4118-80CE-2D3F21117FD8}"/>
                </a:ext>
              </a:extLst>
            </p:cNvPr>
            <p:cNvSpPr/>
            <p:nvPr/>
          </p:nvSpPr>
          <p:spPr>
            <a:xfrm>
              <a:off x="9152550" y="4680000"/>
              <a:ext cx="1224000" cy="122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mj-lt"/>
                </a:rPr>
                <a:t>5</a:t>
              </a:r>
            </a:p>
          </p:txBody>
        </p:sp>
        <p:sp>
          <p:nvSpPr>
            <p:cNvPr id="110" name="Rectangle 109">
              <a:extLst>
                <a:ext uri="{FF2B5EF4-FFF2-40B4-BE49-F238E27FC236}">
                  <a16:creationId xmlns:a16="http://schemas.microsoft.com/office/drawing/2014/main" id="{048ECB33-1C11-447A-AE14-0ACA2D870E15}"/>
                </a:ext>
              </a:extLst>
            </p:cNvPr>
            <p:cNvSpPr/>
            <p:nvPr/>
          </p:nvSpPr>
          <p:spPr>
            <a:xfrm>
              <a:off x="7877447" y="4680000"/>
              <a:ext cx="1224000" cy="122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mj-lt"/>
                </a:rPr>
                <a:t>6</a:t>
              </a:r>
            </a:p>
          </p:txBody>
        </p:sp>
        <p:sp>
          <p:nvSpPr>
            <p:cNvPr id="111" name="Rectangle 110">
              <a:extLst>
                <a:ext uri="{FF2B5EF4-FFF2-40B4-BE49-F238E27FC236}">
                  <a16:creationId xmlns:a16="http://schemas.microsoft.com/office/drawing/2014/main" id="{B04CD20F-9E44-4A56-8A87-1218FD6A30CF}"/>
                </a:ext>
              </a:extLst>
            </p:cNvPr>
            <p:cNvSpPr/>
            <p:nvPr/>
          </p:nvSpPr>
          <p:spPr>
            <a:xfrm>
              <a:off x="6602344" y="4680000"/>
              <a:ext cx="1224000" cy="122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mj-lt"/>
                </a:rPr>
                <a:t>9</a:t>
              </a:r>
            </a:p>
          </p:txBody>
        </p:sp>
        <p:cxnSp>
          <p:nvCxnSpPr>
            <p:cNvPr id="112" name="Straight Arrow Connector 111" descr="X-axis">
              <a:extLst>
                <a:ext uri="{FF2B5EF4-FFF2-40B4-BE49-F238E27FC236}">
                  <a16:creationId xmlns:a16="http://schemas.microsoft.com/office/drawing/2014/main" id="{C80DD474-2AED-47F3-8A67-1511603245A8}"/>
                </a:ext>
              </a:extLst>
            </p:cNvPr>
            <p:cNvCxnSpPr>
              <a:cxnSpLocks/>
            </p:cNvCxnSpPr>
            <p:nvPr/>
          </p:nvCxnSpPr>
          <p:spPr>
            <a:xfrm flipV="1">
              <a:off x="6494344" y="2160000"/>
              <a:ext cx="0" cy="900000"/>
            </a:xfrm>
            <a:prstGeom prst="straightConnector1">
              <a:avLst/>
            </a:prstGeom>
            <a:ln w="127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descr="X-axis">
              <a:extLst>
                <a:ext uri="{FF2B5EF4-FFF2-40B4-BE49-F238E27FC236}">
                  <a16:creationId xmlns:a16="http://schemas.microsoft.com/office/drawing/2014/main" id="{4C107D88-896E-4B03-8AD1-2382D4BBED5B}"/>
                </a:ext>
              </a:extLst>
            </p:cNvPr>
            <p:cNvCxnSpPr>
              <a:cxnSpLocks/>
            </p:cNvCxnSpPr>
            <p:nvPr/>
          </p:nvCxnSpPr>
          <p:spPr>
            <a:xfrm flipV="1">
              <a:off x="6494344" y="5053982"/>
              <a:ext cx="0" cy="900000"/>
            </a:xfrm>
            <a:prstGeom prst="straightConnector1">
              <a:avLst/>
            </a:prstGeom>
            <a:ln w="127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4" name="Text Placeholder 2">
              <a:extLst>
                <a:ext uri="{FF2B5EF4-FFF2-40B4-BE49-F238E27FC236}">
                  <a16:creationId xmlns:a16="http://schemas.microsoft.com/office/drawing/2014/main" id="{5F8EA65B-5729-49F5-B2E5-960C5115A59C}"/>
                </a:ext>
              </a:extLst>
            </p:cNvPr>
            <p:cNvSpPr txBox="1">
              <a:spLocks/>
            </p:cNvSpPr>
            <p:nvPr/>
          </p:nvSpPr>
          <p:spPr>
            <a:xfrm>
              <a:off x="7408471" y="5999942"/>
              <a:ext cx="2160000" cy="21600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kumimoji="0" lang="en-AU" sz="1000" i="0" u="none" strike="noStrike" kern="1200" cap="none" spc="0" normalizeH="0" baseline="0" noProof="0" dirty="0">
                  <a:ln>
                    <a:noFill/>
                  </a:ln>
                  <a:solidFill>
                    <a:schemeClr val="tx1"/>
                  </a:solidFill>
                  <a:effectLst/>
                  <a:uLnTx/>
                  <a:uFillTx/>
                  <a:ea typeface="+mn-ea"/>
                  <a:cs typeface="Arial" panose="020B0604020202020204" pitchFamily="34" charset="0"/>
                </a:rPr>
                <a:t>Pace of  disruption or change</a:t>
              </a:r>
            </a:p>
          </p:txBody>
        </p:sp>
        <p:cxnSp>
          <p:nvCxnSpPr>
            <p:cNvPr id="115" name="Straight Arrow Connector 114" descr="X-axis">
              <a:extLst>
                <a:ext uri="{FF2B5EF4-FFF2-40B4-BE49-F238E27FC236}">
                  <a16:creationId xmlns:a16="http://schemas.microsoft.com/office/drawing/2014/main" id="{C44BDD22-D9E2-46C8-B1E1-2C8862D57C0B}"/>
                </a:ext>
              </a:extLst>
            </p:cNvPr>
            <p:cNvCxnSpPr>
              <a:cxnSpLocks/>
            </p:cNvCxnSpPr>
            <p:nvPr/>
          </p:nvCxnSpPr>
          <p:spPr>
            <a:xfrm rot="5400000" flipV="1">
              <a:off x="10016550" y="5747943"/>
              <a:ext cx="0" cy="720000"/>
            </a:xfrm>
            <a:prstGeom prst="straightConnector1">
              <a:avLst/>
            </a:prstGeom>
            <a:ln w="127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descr="X-axis">
              <a:extLst>
                <a:ext uri="{FF2B5EF4-FFF2-40B4-BE49-F238E27FC236}">
                  <a16:creationId xmlns:a16="http://schemas.microsoft.com/office/drawing/2014/main" id="{885713B4-C5CA-460A-A60C-6BCD38D0996A}"/>
                </a:ext>
              </a:extLst>
            </p:cNvPr>
            <p:cNvCxnSpPr>
              <a:cxnSpLocks/>
            </p:cNvCxnSpPr>
            <p:nvPr/>
          </p:nvCxnSpPr>
          <p:spPr>
            <a:xfrm rot="5400000" flipV="1">
              <a:off x="6930613" y="5657943"/>
              <a:ext cx="0" cy="900000"/>
            </a:xfrm>
            <a:prstGeom prst="straightConnector1">
              <a:avLst/>
            </a:prstGeom>
            <a:ln w="127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7" name="Text Placeholder 2">
              <a:extLst>
                <a:ext uri="{FF2B5EF4-FFF2-40B4-BE49-F238E27FC236}">
                  <a16:creationId xmlns:a16="http://schemas.microsoft.com/office/drawing/2014/main" id="{94C88255-BA72-4AF3-A826-3296527E37D5}"/>
                </a:ext>
              </a:extLst>
            </p:cNvPr>
            <p:cNvSpPr txBox="1">
              <a:spLocks/>
            </p:cNvSpPr>
            <p:nvPr/>
          </p:nvSpPr>
          <p:spPr>
            <a:xfrm>
              <a:off x="5414344" y="3447272"/>
              <a:ext cx="900000" cy="1260000"/>
            </a:xfrm>
            <a:prstGeom prst="rect">
              <a:avLst/>
            </a:prstGeom>
          </p:spPr>
          <p:txBody>
            <a:bodyPr vert="horz" lIns="0" tIns="0" rIns="0" bIns="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AU" sz="800" dirty="0"/>
                <a:t>Outsourced, costly</a:t>
              </a:r>
            </a:p>
          </p:txBody>
        </p:sp>
        <p:sp>
          <p:nvSpPr>
            <p:cNvPr id="118" name="Text Placeholder 2">
              <a:extLst>
                <a:ext uri="{FF2B5EF4-FFF2-40B4-BE49-F238E27FC236}">
                  <a16:creationId xmlns:a16="http://schemas.microsoft.com/office/drawing/2014/main" id="{7D76BE44-2AF5-409D-A556-14A90426D8D8}"/>
                </a:ext>
              </a:extLst>
            </p:cNvPr>
            <p:cNvSpPr txBox="1">
              <a:spLocks/>
            </p:cNvSpPr>
            <p:nvPr/>
          </p:nvSpPr>
          <p:spPr>
            <a:xfrm>
              <a:off x="5408550" y="4748162"/>
              <a:ext cx="900000" cy="1260000"/>
            </a:xfrm>
            <a:prstGeom prst="rect">
              <a:avLst/>
            </a:prstGeom>
          </p:spPr>
          <p:txBody>
            <a:bodyPr vert="horz" lIns="0" tIns="0" rIns="0" bIns="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AU" sz="800" dirty="0"/>
                <a:t>Outsourced</a:t>
              </a:r>
            </a:p>
          </p:txBody>
        </p:sp>
        <p:sp>
          <p:nvSpPr>
            <p:cNvPr id="119" name="Text Placeholder 2">
              <a:extLst>
                <a:ext uri="{FF2B5EF4-FFF2-40B4-BE49-F238E27FC236}">
                  <a16:creationId xmlns:a16="http://schemas.microsoft.com/office/drawing/2014/main" id="{087DA272-7004-497C-AF05-C8A04B6D01B4}"/>
                </a:ext>
              </a:extLst>
            </p:cNvPr>
            <p:cNvSpPr txBox="1">
              <a:spLocks/>
            </p:cNvSpPr>
            <p:nvPr/>
          </p:nvSpPr>
          <p:spPr>
            <a:xfrm>
              <a:off x="6167974" y="6277982"/>
              <a:ext cx="1728000" cy="431160"/>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AU" sz="800" dirty="0"/>
                <a:t>&gt; 36 months</a:t>
              </a:r>
            </a:p>
          </p:txBody>
        </p:sp>
        <p:sp>
          <p:nvSpPr>
            <p:cNvPr id="120" name="Text Placeholder 2">
              <a:extLst>
                <a:ext uri="{FF2B5EF4-FFF2-40B4-BE49-F238E27FC236}">
                  <a16:creationId xmlns:a16="http://schemas.microsoft.com/office/drawing/2014/main" id="{0D69BD0A-C643-4E2A-A6B3-057A5FA8060C}"/>
                </a:ext>
              </a:extLst>
            </p:cNvPr>
            <p:cNvSpPr txBox="1">
              <a:spLocks/>
            </p:cNvSpPr>
            <p:nvPr/>
          </p:nvSpPr>
          <p:spPr>
            <a:xfrm>
              <a:off x="7920281" y="6277982"/>
              <a:ext cx="1260000" cy="431151"/>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AU" sz="800" dirty="0"/>
                <a:t>12 – 36 months</a:t>
              </a:r>
            </a:p>
          </p:txBody>
        </p:sp>
        <p:sp>
          <p:nvSpPr>
            <p:cNvPr id="121" name="Text Placeholder 2">
              <a:extLst>
                <a:ext uri="{FF2B5EF4-FFF2-40B4-BE49-F238E27FC236}">
                  <a16:creationId xmlns:a16="http://schemas.microsoft.com/office/drawing/2014/main" id="{AF2845E7-E043-4EE1-B24A-D26754319DA5}"/>
                </a:ext>
              </a:extLst>
            </p:cNvPr>
            <p:cNvSpPr txBox="1">
              <a:spLocks/>
            </p:cNvSpPr>
            <p:nvPr/>
          </p:nvSpPr>
          <p:spPr>
            <a:xfrm>
              <a:off x="9238218" y="6277982"/>
              <a:ext cx="1368000" cy="431151"/>
            </a:xfrm>
            <a:prstGeom prst="rect">
              <a:avLst/>
            </a:prstGeom>
          </p:spPr>
          <p:txBody>
            <a:bodyPr vert="horz" lIns="0" tIns="0" rIns="0" bIns="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AU" sz="800" dirty="0"/>
                <a:t>In the next 12 months</a:t>
              </a:r>
            </a:p>
          </p:txBody>
        </p:sp>
      </p:grpSp>
      <p:sp>
        <p:nvSpPr>
          <p:cNvPr id="93" name="Content Placeholder 5">
            <a:extLst>
              <a:ext uri="{FF2B5EF4-FFF2-40B4-BE49-F238E27FC236}">
                <a16:creationId xmlns:a16="http://schemas.microsoft.com/office/drawing/2014/main" id="{4CB18989-0786-470C-9DF6-1A9D50CC02AF}"/>
              </a:ext>
            </a:extLst>
          </p:cNvPr>
          <p:cNvSpPr txBox="1">
            <a:spLocks/>
          </p:cNvSpPr>
          <p:nvPr/>
        </p:nvSpPr>
        <p:spPr>
          <a:xfrm>
            <a:off x="10547999" y="1583999"/>
            <a:ext cx="1195763" cy="4319993"/>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buFont typeface="+mj-lt"/>
              <a:buAutoNum type="arabicPeriod" startAt="3"/>
            </a:pPr>
            <a:r>
              <a:rPr lang="en-AU" sz="1400" dirty="0"/>
              <a:t>Prioritise areas for strategic workforce planning</a:t>
            </a:r>
          </a:p>
          <a:p>
            <a:pPr marL="180000" lvl="1" indent="0">
              <a:buNone/>
            </a:pPr>
            <a:r>
              <a:rPr lang="en-AU" sz="1000" dirty="0"/>
              <a:t>1 = high need,  </a:t>
            </a:r>
            <a:br>
              <a:rPr lang="en-AU" sz="1000" dirty="0"/>
            </a:br>
            <a:r>
              <a:rPr lang="en-AU" sz="1000" dirty="0"/>
              <a:t>9 = low need </a:t>
            </a:r>
          </a:p>
        </p:txBody>
      </p:sp>
      <p:sp>
        <p:nvSpPr>
          <p:cNvPr id="37" name="Slide Number Placeholder 5">
            <a:extLst>
              <a:ext uri="{FF2B5EF4-FFF2-40B4-BE49-F238E27FC236}">
                <a16:creationId xmlns:a16="http://schemas.microsoft.com/office/drawing/2014/main" id="{3A617E75-BA43-49BA-B9DF-EEE924963235}"/>
              </a:ext>
            </a:extLst>
          </p:cNvPr>
          <p:cNvSpPr>
            <a:spLocks noGrp="1"/>
          </p:cNvSpPr>
          <p:nvPr>
            <p:ph type="sldNum" sz="quarter" idx="4"/>
          </p:nvPr>
        </p:nvSpPr>
        <p:spPr>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2</a:t>
            </a:fld>
            <a:endParaRPr lang="en-AU" dirty="0"/>
          </a:p>
        </p:txBody>
      </p:sp>
    </p:spTree>
    <p:extLst>
      <p:ext uri="{BB962C8B-B14F-4D97-AF65-F5344CB8AC3E}">
        <p14:creationId xmlns:p14="http://schemas.microsoft.com/office/powerpoint/2010/main" val="3979181826"/>
      </p:ext>
    </p:extLst>
  </p:cSld>
  <p:clrMapOvr>
    <a:masterClrMapping/>
  </p:clrMapOvr>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573F"/>
      </a:hlink>
      <a:folHlink>
        <a:srgbClr val="642667"/>
      </a:folHlink>
    </a:clrScheme>
    <a:fontScheme name="VPS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CA99C8-BE12-4617-89E2-3C2C8B42DBCD}" vid="{1D1F880C-9F58-439A-8F03-2522B19DB1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57671A665C9A409F96C97D985765A2" ma:contentTypeVersion="9" ma:contentTypeDescription="Create a new document." ma:contentTypeScope="" ma:versionID="16f90d24a7c0f2f34969b4eff46d8ec6">
  <xsd:schema xmlns:xsd="http://www.w3.org/2001/XMLSchema" xmlns:xs="http://www.w3.org/2001/XMLSchema" xmlns:p="http://schemas.microsoft.com/office/2006/metadata/properties" xmlns:ns3="dadc71ce-6e8c-45a9-a388-6bde238754a1" xmlns:ns4="58d589e2-c5c0-4129-a42c-0898ec1aa57b" targetNamespace="http://schemas.microsoft.com/office/2006/metadata/properties" ma:root="true" ma:fieldsID="ec0e9348f64e6d21acd14de25f38609b" ns3:_="" ns4:_="">
    <xsd:import namespace="dadc71ce-6e8c-45a9-a388-6bde238754a1"/>
    <xsd:import namespace="58d589e2-c5c0-4129-a42c-0898ec1aa5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c71ce-6e8c-45a9-a388-6bde23875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d589e2-c5c0-4129-a42c-0898ec1aa5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C5787D-6001-40D8-99CE-84DFCE9F553A}">
  <ds:schemaRefs>
    <ds:schemaRef ds:uri="http://schemas.microsoft.com/sharepoint/v3/contenttype/forms"/>
  </ds:schemaRefs>
</ds:datastoreItem>
</file>

<file path=customXml/itemProps2.xml><?xml version="1.0" encoding="utf-8"?>
<ds:datastoreItem xmlns:ds="http://schemas.openxmlformats.org/officeDocument/2006/customXml" ds:itemID="{993963B9-7192-4206-8C1E-4B7D7E9DA69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d589e2-c5c0-4129-a42c-0898ec1aa57b"/>
    <ds:schemaRef ds:uri="http://purl.org/dc/terms/"/>
    <ds:schemaRef ds:uri="dadc71ce-6e8c-45a9-a388-6bde238754a1"/>
    <ds:schemaRef ds:uri="http://www.w3.org/XML/1998/namespace"/>
    <ds:schemaRef ds:uri="http://purl.org/dc/dcmitype/"/>
  </ds:schemaRefs>
</ds:datastoreItem>
</file>

<file path=customXml/itemProps3.xml><?xml version="1.0" encoding="utf-8"?>
<ds:datastoreItem xmlns:ds="http://schemas.openxmlformats.org/officeDocument/2006/customXml" ds:itemID="{0AA501E0-E7A1-4C20-AD25-BD92C1919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c71ce-6e8c-45a9-a388-6bde238754a1"/>
    <ds:schemaRef ds:uri="58d589e2-c5c0-4129-a42c-0898ec1aa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VPSC - Generic</Template>
  <TotalTime>11406</TotalTime>
  <Words>305</Words>
  <Application>Microsoft Office PowerPoint</Application>
  <PresentationFormat>Widescreen</PresentationFormat>
  <Paragraphs>68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Courier New</vt:lpstr>
      <vt:lpstr>VIC SemiBold</vt:lpstr>
      <vt:lpstr>Arial</vt:lpstr>
      <vt:lpstr>Calibri</vt:lpstr>
      <vt:lpstr>VIC</vt:lpstr>
      <vt:lpstr>VPSC Theme</vt:lpstr>
      <vt:lpstr>Evaluation matrix</vt:lpstr>
      <vt:lpstr>Evaluating the need for strategic workforce planning</vt:lpstr>
    </vt:vector>
  </TitlesOfParts>
  <Company>Victorian Public Sector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subject>Victorian Public Sector Commission Generic</dc:subject>
  <dc:creator>Staphenie S Yau (VPSC)</dc:creator>
  <cp:lastModifiedBy>Staphenie S Yau (VPSC)</cp:lastModifiedBy>
  <cp:revision>314</cp:revision>
  <cp:lastPrinted>2019-10-07T23:38:14Z</cp:lastPrinted>
  <dcterms:created xsi:type="dcterms:W3CDTF">2021-05-24T06:08:51Z</dcterms:created>
  <dcterms:modified xsi:type="dcterms:W3CDTF">2022-02-02T02:58:07Z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0x010100A357671A665C9A409F96C97D985765A2</vt:lpwstr>
  </property>
  <property fmtid="{D5CDD505-2E9C-101B-9397-08002B2CF9AE}" pid="3" name="MSIP_Label_7158ebbd-6c5e-441f-bfc9-4eb8c11e3978_Enabled">
    <vt:lpwstr>true</vt:lpwstr>
  </property>
  <property fmtid="{D5CDD505-2E9C-101B-9397-08002B2CF9AE}" pid="4" name="MSIP_Label_7158ebbd-6c5e-441f-bfc9-4eb8c11e3978_SetDate">
    <vt:lpwstr>2022-02-02T02:58:05Z</vt:lpwstr>
  </property>
  <property fmtid="{D5CDD505-2E9C-101B-9397-08002B2CF9AE}" pid="5" name="MSIP_Label_7158ebbd-6c5e-441f-bfc9-4eb8c11e3978_Method">
    <vt:lpwstr>Privileged</vt:lpwstr>
  </property>
  <property fmtid="{D5CDD505-2E9C-101B-9397-08002B2CF9AE}" pid="6" name="MSIP_Label_7158ebbd-6c5e-441f-bfc9-4eb8c11e3978_Name">
    <vt:lpwstr>7158ebbd-6c5e-441f-bfc9-4eb8c11e3978</vt:lpwstr>
  </property>
  <property fmtid="{D5CDD505-2E9C-101B-9397-08002B2CF9AE}" pid="7" name="MSIP_Label_7158ebbd-6c5e-441f-bfc9-4eb8c11e3978_SiteId">
    <vt:lpwstr>722ea0be-3e1c-4b11-ad6f-9401d6856e24</vt:lpwstr>
  </property>
  <property fmtid="{D5CDD505-2E9C-101B-9397-08002B2CF9AE}" pid="8" name="MSIP_Label_7158ebbd-6c5e-441f-bfc9-4eb8c11e3978_ActionId">
    <vt:lpwstr/>
  </property>
  <property fmtid="{D5CDD505-2E9C-101B-9397-08002B2CF9AE}" pid="9" name="MSIP_Label_7158ebbd-6c5e-441f-bfc9-4eb8c11e3978_ContentBits">
    <vt:lpwstr>2</vt:lpwstr>
  </property>
</Properties>
</file>