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11"/>
  </p:notesMasterIdLst>
  <p:handoutMasterIdLst>
    <p:handoutMasterId r:id="rId12"/>
  </p:handoutMasterIdLst>
  <p:sldIdLst>
    <p:sldId id="376" r:id="rId5"/>
    <p:sldId id="388" r:id="rId6"/>
    <p:sldId id="389" r:id="rId7"/>
    <p:sldId id="390" r:id="rId8"/>
    <p:sldId id="391" r:id="rId9"/>
    <p:sldId id="392" r:id="rId10"/>
  </p:sldIdLst>
  <p:sldSz cx="12192000" cy="6858000"/>
  <p:notesSz cx="6807200" cy="99393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IC" panose="00000500000000000000" pitchFamily="50" charset="0"/>
      <p:regular r:id="rId17"/>
      <p:bold r:id="rId18"/>
      <p:italic r:id="rId19"/>
      <p:boldItalic r:id="rId20"/>
    </p:embeddedFont>
    <p:embeddedFont>
      <p:font typeface="VIC SemiBold" panose="00000700000000000000" pitchFamily="50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2" autoAdjust="0"/>
    <p:restoredTop sz="97362" autoAdjust="0"/>
  </p:normalViewPr>
  <p:slideViewPr>
    <p:cSldViewPr snapToGrid="0">
      <p:cViewPr varScale="1">
        <p:scale>
          <a:sx n="154" d="100"/>
          <a:sy n="154" d="100"/>
        </p:scale>
        <p:origin x="594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84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AU" dirty="0"/>
              <a:t>Introduce the four structures that will be discussed (functional, divisional, matrix and agile) and provide high level description of each, including the advantages and disadvantages of each.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b="1" dirty="0"/>
              <a:t>Functional structure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This structure: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organised by process or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creates consistency and efficient delivery in a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effective in the delivery of limited products or services.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It can present challenges when: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employees focus on their own goals, which may lead them to be disconnect from the organisation’s purpose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customers or users are different and have varied needs.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b="1" dirty="0"/>
              <a:t>Divisional structure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This structure: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organised by customer types, sometimes called customer segments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helps a team be more responsive and tailor their services to their customers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can promote employee mobility across divisions leading to more career development opportunities.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It can present challenges: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with efficiency as a result from the duplication of work between divisions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when competing priorities arise.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b="1" dirty="0"/>
              <a:t>Matrix structure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This structure: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organised by both process and customer segments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commonly has employees managed by more than one manager, for example a project manager and a functional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can be good when coordinating across many different parts of an organisation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allows for collaboration and flexibility.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can provide career development opportunities to employees who work across both project and functional areas, like the divisional structure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It can present challenges: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as it can be complex and expensive to maintain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when competing priorities exist across management.</a:t>
            </a:r>
          </a:p>
          <a:p>
            <a:pPr marL="0" indent="0">
              <a:buFont typeface="+mj-lt"/>
              <a:buNone/>
            </a:pPr>
            <a:r>
              <a:rPr lang="en-AU" dirty="0"/>
              <a:t>To avoid confusion or competing demands, clearly define roles.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b="1" dirty="0"/>
              <a:t>Agile structure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This structure: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organised by competencies and project outcomes, often called Tribes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Teams within the Tribes are called Squads. Squads are responsible for the end to end delivery of their work and are made up of people with different skills, </a:t>
            </a:r>
            <a:r>
              <a:rPr lang="en-AU" dirty="0" err="1"/>
              <a:t>e.g</a:t>
            </a:r>
            <a:r>
              <a:rPr lang="en-AU" dirty="0"/>
              <a:t> marketing, user experience, data analysis etc. Each squad has a product owner who is responsible for what the squad does and sets priorities.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Chapters sit across teams and are made up of people from the same discipline or technical skills. </a:t>
            </a:r>
            <a:r>
              <a:rPr lang="en-AU" dirty="0" err="1"/>
              <a:t>E.g</a:t>
            </a:r>
            <a:r>
              <a:rPr lang="en-AU" dirty="0"/>
              <a:t> data analytics. A chapter is responsible for how the job is done and skills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 an agile structure people will sit within a Squad and also a Chapter is non-hierarchical where individuals are empowered to make decisions to get things done quickly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sees employees often complete in short activity cycles called sprints.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sees products and services released in phases for user testing and feedback to inform ongoing product development and service improvements.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encourages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useful when you need to focus on speed and adaptability.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It can present the following challenges: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lack of documentation and processes can mean teams get side-tracked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high levels of collaboration required can be hard to maintain in the long term</a:t>
            </a:r>
          </a:p>
          <a:p>
            <a:pPr marL="0" indent="0">
              <a:buFont typeface="+mj-lt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508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AU" dirty="0"/>
              <a:t>Consider how your business area might look under functional structure.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When should this structure be adopted?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What are the potential drawbacks of this structure?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Rate the structure using the slider tool to consider how this structure reflects each factor.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52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AU" dirty="0"/>
              <a:t>Consider how your business area might look under a divisional structure.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When should this structure be adopted?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What are the potential drawbacks of this structure?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Rate the structure using the slider tool to consider how this structure reflects each factor.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98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AU" dirty="0"/>
              <a:t>Consider how your business area might look under matrix structure.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When should this structure be adopted?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What are the potential drawbacks of this structure?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Rate the structure using the slider tool to consider how this structure reflects each factor.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083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AU" dirty="0"/>
              <a:t>Consider how your business area might look under the Agile structure.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When should this structure be adopted?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What are the potential drawbacks of this structure?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Rate the structure using the slider tool to consider how this structure reflects each factor.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943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E4C9-0B02-4A65-9D68-436220185CF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Evaluating Structure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I   I 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3"/>
                </a:solidFill>
              </a:rPr>
              <a:t>EVALUATING STRUCTURE</a:t>
            </a:r>
          </a:p>
        </p:txBody>
      </p:sp>
    </p:spTree>
    <p:extLst>
      <p:ext uri="{BB962C8B-B14F-4D97-AF65-F5344CB8AC3E}">
        <p14:creationId xmlns:p14="http://schemas.microsoft.com/office/powerpoint/2010/main" val="243308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Overview of structures​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4FAEB2-700F-4BA6-B996-0C8BE82EE204}"/>
              </a:ext>
            </a:extLst>
          </p:cNvPr>
          <p:cNvSpPr txBox="1">
            <a:spLocks/>
          </p:cNvSpPr>
          <p:nvPr/>
        </p:nvSpPr>
        <p:spPr>
          <a:xfrm>
            <a:off x="448126" y="1884066"/>
            <a:ext cx="1440000" cy="828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Functional</a:t>
            </a:r>
          </a:p>
          <a:p>
            <a:pPr>
              <a:lnSpc>
                <a:spcPct val="100000"/>
              </a:lnSpc>
            </a:pPr>
            <a:endParaRPr lang="en-AU" sz="1000" dirty="0">
              <a:solidFill>
                <a:schemeClr val="tx2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For efficiency;</a:t>
            </a:r>
            <a:br>
              <a:rPr lang="en-US" sz="1000" dirty="0">
                <a:solidFill>
                  <a:schemeClr val="tx1"/>
                </a:solidFill>
                <a:latin typeface="+mn-lt"/>
              </a:rPr>
            </a:br>
            <a:r>
              <a:rPr lang="en-US" sz="1000" dirty="0" err="1">
                <a:solidFill>
                  <a:schemeClr val="tx1"/>
                </a:solidFill>
                <a:latin typeface="+mn-lt"/>
              </a:rPr>
              <a:t>Organised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by process</a:t>
            </a:r>
            <a:endParaRPr lang="en-AU" sz="1000" dirty="0">
              <a:solidFill>
                <a:schemeClr val="tx2"/>
              </a:solidFill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A1B6280-8192-4745-ABE7-7D980DDF6983}"/>
              </a:ext>
            </a:extLst>
          </p:cNvPr>
          <p:cNvSpPr txBox="1">
            <a:spLocks/>
          </p:cNvSpPr>
          <p:nvPr/>
        </p:nvSpPr>
        <p:spPr>
          <a:xfrm>
            <a:off x="448126" y="3163800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Policy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BF220CDC-41E1-42B0-8612-2EE9A3623A51}"/>
              </a:ext>
            </a:extLst>
          </p:cNvPr>
          <p:cNvSpPr txBox="1">
            <a:spLocks/>
          </p:cNvSpPr>
          <p:nvPr/>
        </p:nvSpPr>
        <p:spPr>
          <a:xfrm>
            <a:off x="448126" y="3857618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Governance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6243A17-4A1D-4D09-A4E6-394F6AC828D6}"/>
              </a:ext>
            </a:extLst>
          </p:cNvPr>
          <p:cNvSpPr txBox="1">
            <a:spLocks/>
          </p:cNvSpPr>
          <p:nvPr/>
        </p:nvSpPr>
        <p:spPr>
          <a:xfrm>
            <a:off x="448126" y="4551436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Finance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ACD7525-B922-4EC6-89A9-164E9646E40D}"/>
              </a:ext>
            </a:extLst>
          </p:cNvPr>
          <p:cNvSpPr txBox="1">
            <a:spLocks/>
          </p:cNvSpPr>
          <p:nvPr/>
        </p:nvSpPr>
        <p:spPr>
          <a:xfrm>
            <a:off x="448126" y="5245254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HR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8F25DFF-4C1E-4B35-9F85-33DFA0837CCF}"/>
              </a:ext>
            </a:extLst>
          </p:cNvPr>
          <p:cNvSpPr txBox="1">
            <a:spLocks/>
          </p:cNvSpPr>
          <p:nvPr/>
        </p:nvSpPr>
        <p:spPr>
          <a:xfrm>
            <a:off x="448126" y="5939074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IT</a:t>
            </a:r>
          </a:p>
        </p:txBody>
      </p:sp>
      <p:cxnSp>
        <p:nvCxnSpPr>
          <p:cNvPr id="103" name="Straight Connector 102" descr="Arrow pointing from left to right.">
            <a:extLst>
              <a:ext uri="{FF2B5EF4-FFF2-40B4-BE49-F238E27FC236}">
                <a16:creationId xmlns:a16="http://schemas.microsoft.com/office/drawing/2014/main" id="{6EC122F8-6751-49DA-A0B8-E1AD994062B9}"/>
              </a:ext>
            </a:extLst>
          </p:cNvPr>
          <p:cNvCxnSpPr>
            <a:cxnSpLocks/>
          </p:cNvCxnSpPr>
          <p:nvPr/>
        </p:nvCxnSpPr>
        <p:spPr>
          <a:xfrm>
            <a:off x="1888126" y="2304000"/>
            <a:ext cx="540000" cy="0"/>
          </a:xfrm>
          <a:prstGeom prst="line">
            <a:avLst/>
          </a:prstGeom>
          <a:ln w="38100" cmpd="sng">
            <a:solidFill>
              <a:schemeClr val="accent3"/>
            </a:solidFill>
            <a:prstDash val="solid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ABFB80D5-3A7D-4A1A-97C8-CF7ED36D8F70}"/>
              </a:ext>
            </a:extLst>
          </p:cNvPr>
          <p:cNvSpPr txBox="1">
            <a:spLocks/>
          </p:cNvSpPr>
          <p:nvPr/>
        </p:nvSpPr>
        <p:spPr>
          <a:xfrm>
            <a:off x="2419276" y="1884066"/>
            <a:ext cx="1440000" cy="828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Divisional</a:t>
            </a:r>
          </a:p>
          <a:p>
            <a:pPr>
              <a:lnSpc>
                <a:spcPct val="100000"/>
              </a:lnSpc>
            </a:pP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For responsiveness;</a:t>
            </a:r>
            <a:br>
              <a:rPr lang="en-US" sz="1000" dirty="0">
                <a:solidFill>
                  <a:schemeClr val="tx1"/>
                </a:solidFill>
                <a:latin typeface="+mn-lt"/>
              </a:rPr>
            </a:br>
            <a:r>
              <a:rPr lang="en-US" sz="1000" dirty="0" err="1">
                <a:solidFill>
                  <a:schemeClr val="tx1"/>
                </a:solidFill>
                <a:latin typeface="+mn-lt"/>
              </a:rPr>
              <a:t>Organised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by customer segments</a:t>
            </a:r>
            <a:endParaRPr lang="en-AU" sz="1000" dirty="0">
              <a:solidFill>
                <a:schemeClr val="tx2"/>
              </a:solidFill>
            </a:endParaRP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DE6A335B-1D4F-41F6-A518-AB427CB2D3C5}"/>
              </a:ext>
            </a:extLst>
          </p:cNvPr>
          <p:cNvSpPr txBox="1">
            <a:spLocks/>
          </p:cNvSpPr>
          <p:nvPr/>
        </p:nvSpPr>
        <p:spPr>
          <a:xfrm>
            <a:off x="2419276" y="3163800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Environment</a:t>
            </a:r>
          </a:p>
        </p:txBody>
      </p:sp>
      <p:sp>
        <p:nvSpPr>
          <p:cNvPr id="64" name="Content Placeholder 5">
            <a:extLst>
              <a:ext uri="{FF2B5EF4-FFF2-40B4-BE49-F238E27FC236}">
                <a16:creationId xmlns:a16="http://schemas.microsoft.com/office/drawing/2014/main" id="{3699F021-2658-4D75-A60F-76C760C40FEE}"/>
              </a:ext>
            </a:extLst>
          </p:cNvPr>
          <p:cNvSpPr txBox="1">
            <a:spLocks/>
          </p:cNvSpPr>
          <p:nvPr/>
        </p:nvSpPr>
        <p:spPr>
          <a:xfrm>
            <a:off x="2419276" y="3857618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Transport</a:t>
            </a:r>
          </a:p>
        </p:txBody>
      </p:sp>
      <p:sp>
        <p:nvSpPr>
          <p:cNvPr id="63" name="Content Placeholder 5">
            <a:extLst>
              <a:ext uri="{FF2B5EF4-FFF2-40B4-BE49-F238E27FC236}">
                <a16:creationId xmlns:a16="http://schemas.microsoft.com/office/drawing/2014/main" id="{EC217F0E-4ED2-426A-A674-1D8CD39B353F}"/>
              </a:ext>
            </a:extLst>
          </p:cNvPr>
          <p:cNvSpPr txBox="1">
            <a:spLocks/>
          </p:cNvSpPr>
          <p:nvPr/>
        </p:nvSpPr>
        <p:spPr>
          <a:xfrm>
            <a:off x="2419276" y="4551436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Justice</a:t>
            </a:r>
          </a:p>
        </p:txBody>
      </p:sp>
      <p:sp>
        <p:nvSpPr>
          <p:cNvPr id="62" name="Content Placeholder 5">
            <a:extLst>
              <a:ext uri="{FF2B5EF4-FFF2-40B4-BE49-F238E27FC236}">
                <a16:creationId xmlns:a16="http://schemas.microsoft.com/office/drawing/2014/main" id="{DA73FBE2-5952-4C54-B5CF-8C0B1067195B}"/>
              </a:ext>
            </a:extLst>
          </p:cNvPr>
          <p:cNvSpPr txBox="1">
            <a:spLocks/>
          </p:cNvSpPr>
          <p:nvPr/>
        </p:nvSpPr>
        <p:spPr>
          <a:xfrm>
            <a:off x="2419276" y="5245254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Education</a:t>
            </a:r>
          </a:p>
        </p:txBody>
      </p:sp>
      <p:sp>
        <p:nvSpPr>
          <p:cNvPr id="72" name="Content Placeholder 5">
            <a:extLst>
              <a:ext uri="{FF2B5EF4-FFF2-40B4-BE49-F238E27FC236}">
                <a16:creationId xmlns:a16="http://schemas.microsoft.com/office/drawing/2014/main" id="{1360F448-EE2E-4BA5-B9A0-8DA0081C58A7}"/>
              </a:ext>
            </a:extLst>
          </p:cNvPr>
          <p:cNvSpPr txBox="1">
            <a:spLocks/>
          </p:cNvSpPr>
          <p:nvPr/>
        </p:nvSpPr>
        <p:spPr>
          <a:xfrm>
            <a:off x="2428126" y="5939074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accent3"/>
                </a:solidFill>
                <a:latin typeface="+mj-lt"/>
              </a:rPr>
              <a:t>Health</a:t>
            </a:r>
          </a:p>
        </p:txBody>
      </p:sp>
      <p:cxnSp>
        <p:nvCxnSpPr>
          <p:cNvPr id="105" name="Straight Connector 104" descr="Arrow pointing from left to right.">
            <a:extLst>
              <a:ext uri="{FF2B5EF4-FFF2-40B4-BE49-F238E27FC236}">
                <a16:creationId xmlns:a16="http://schemas.microsoft.com/office/drawing/2014/main" id="{E18F604C-4CA7-45F2-ABFB-16ACD934B8F5}"/>
              </a:ext>
            </a:extLst>
          </p:cNvPr>
          <p:cNvCxnSpPr>
            <a:cxnSpLocks/>
          </p:cNvCxnSpPr>
          <p:nvPr/>
        </p:nvCxnSpPr>
        <p:spPr>
          <a:xfrm>
            <a:off x="3857063" y="2304000"/>
            <a:ext cx="540000" cy="0"/>
          </a:xfrm>
          <a:prstGeom prst="line">
            <a:avLst/>
          </a:prstGeom>
          <a:ln w="38100" cmpd="sng">
            <a:solidFill>
              <a:schemeClr val="accent3"/>
            </a:solidFill>
            <a:prstDash val="solid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7F634658-D541-46D2-93ED-8A3CA09BF331}"/>
              </a:ext>
            </a:extLst>
          </p:cNvPr>
          <p:cNvSpPr txBox="1">
            <a:spLocks/>
          </p:cNvSpPr>
          <p:nvPr/>
        </p:nvSpPr>
        <p:spPr>
          <a:xfrm>
            <a:off x="4390426" y="1884066"/>
            <a:ext cx="1440000" cy="828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Matrix</a:t>
            </a:r>
          </a:p>
          <a:p>
            <a:pPr>
              <a:lnSpc>
                <a:spcPct val="100000"/>
              </a:lnSpc>
            </a:pPr>
            <a:endParaRPr lang="en-AU" sz="1000" dirty="0">
              <a:solidFill>
                <a:schemeClr val="tx2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For coordination;</a:t>
            </a:r>
            <a:br>
              <a:rPr lang="en-US" sz="1000" dirty="0">
                <a:solidFill>
                  <a:schemeClr val="tx1"/>
                </a:solidFill>
                <a:latin typeface="+mn-lt"/>
              </a:rPr>
            </a:br>
            <a:r>
              <a:rPr lang="en-US" sz="1000" dirty="0" err="1">
                <a:solidFill>
                  <a:schemeClr val="tx1"/>
                </a:solidFill>
                <a:latin typeface="+mn-lt"/>
              </a:rPr>
              <a:t>Organised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by process and customer segments</a:t>
            </a:r>
            <a:endParaRPr lang="en-AU" sz="1000" dirty="0">
              <a:solidFill>
                <a:schemeClr val="tx2"/>
              </a:solidFill>
            </a:endParaRPr>
          </a:p>
        </p:txBody>
      </p:sp>
      <p:grpSp>
        <p:nvGrpSpPr>
          <p:cNvPr id="11" name="Group 10" descr="Decorative picture of a matrix team structure.">
            <a:extLst>
              <a:ext uri="{FF2B5EF4-FFF2-40B4-BE49-F238E27FC236}">
                <a16:creationId xmlns:a16="http://schemas.microsoft.com/office/drawing/2014/main" id="{6E07A97E-9988-4DD3-8F11-A240C0D3AB32}"/>
              </a:ext>
            </a:extLst>
          </p:cNvPr>
          <p:cNvGrpSpPr/>
          <p:nvPr/>
        </p:nvGrpSpPr>
        <p:grpSpPr>
          <a:xfrm>
            <a:off x="4389319" y="3163800"/>
            <a:ext cx="1440000" cy="1478101"/>
            <a:chOff x="4389319" y="3163800"/>
            <a:chExt cx="1440000" cy="1478101"/>
          </a:xfrm>
        </p:grpSpPr>
        <p:sp>
          <p:nvSpPr>
            <p:cNvPr id="46" name="Content Placeholder 5">
              <a:extLst>
                <a:ext uri="{FF2B5EF4-FFF2-40B4-BE49-F238E27FC236}">
                  <a16:creationId xmlns:a16="http://schemas.microsoft.com/office/drawing/2014/main" id="{B4E55379-FD40-4033-90DE-8EDC486290CF}"/>
                </a:ext>
              </a:extLst>
            </p:cNvPr>
            <p:cNvSpPr txBox="1">
              <a:spLocks/>
            </p:cNvSpPr>
            <p:nvPr/>
          </p:nvSpPr>
          <p:spPr>
            <a:xfrm>
              <a:off x="4389319" y="3163800"/>
              <a:ext cx="1440000" cy="18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2" name="Content Placeholder 5">
              <a:extLst>
                <a:ext uri="{FF2B5EF4-FFF2-40B4-BE49-F238E27FC236}">
                  <a16:creationId xmlns:a16="http://schemas.microsoft.com/office/drawing/2014/main" id="{3CE5D3AC-F977-49AC-BBCB-EDF98BBCA4A0}"/>
                </a:ext>
              </a:extLst>
            </p:cNvPr>
            <p:cNvSpPr txBox="1">
              <a:spLocks/>
            </p:cNvSpPr>
            <p:nvPr/>
          </p:nvSpPr>
          <p:spPr>
            <a:xfrm>
              <a:off x="4389319" y="3600483"/>
              <a:ext cx="1440000" cy="18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3" name="Content Placeholder 5">
              <a:extLst>
                <a:ext uri="{FF2B5EF4-FFF2-40B4-BE49-F238E27FC236}">
                  <a16:creationId xmlns:a16="http://schemas.microsoft.com/office/drawing/2014/main" id="{AD214C18-6135-4FEE-8102-2401A52B95BB}"/>
                </a:ext>
              </a:extLst>
            </p:cNvPr>
            <p:cNvSpPr txBox="1">
              <a:spLocks/>
            </p:cNvSpPr>
            <p:nvPr/>
          </p:nvSpPr>
          <p:spPr>
            <a:xfrm>
              <a:off x="4389319" y="4037165"/>
              <a:ext cx="1440000" cy="18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6" name="Content Placeholder 5">
              <a:extLst>
                <a:ext uri="{FF2B5EF4-FFF2-40B4-BE49-F238E27FC236}">
                  <a16:creationId xmlns:a16="http://schemas.microsoft.com/office/drawing/2014/main" id="{4D86FF24-91BD-4585-88D5-6C0A3CF71815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4826001" y="3831901"/>
              <a:ext cx="144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7" name="Content Placeholder 5">
              <a:extLst>
                <a:ext uri="{FF2B5EF4-FFF2-40B4-BE49-F238E27FC236}">
                  <a16:creationId xmlns:a16="http://schemas.microsoft.com/office/drawing/2014/main" id="{A170ADE4-7651-4E72-A308-D482F52BC764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4389318" y="3831901"/>
              <a:ext cx="144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8" name="Content Placeholder 5">
              <a:extLst>
                <a:ext uri="{FF2B5EF4-FFF2-40B4-BE49-F238E27FC236}">
                  <a16:creationId xmlns:a16="http://schemas.microsoft.com/office/drawing/2014/main" id="{4A3BD7A5-4BF7-4A41-A170-860F7250D59E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3952636" y="3831901"/>
              <a:ext cx="144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0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107" name="Straight Connector 106" descr="Arrow pointing from left to right.">
            <a:extLst>
              <a:ext uri="{FF2B5EF4-FFF2-40B4-BE49-F238E27FC236}">
                <a16:creationId xmlns:a16="http://schemas.microsoft.com/office/drawing/2014/main" id="{DDC2175E-6B9A-4F15-83A5-37D4AA475D1A}"/>
              </a:ext>
            </a:extLst>
          </p:cNvPr>
          <p:cNvCxnSpPr>
            <a:cxnSpLocks/>
          </p:cNvCxnSpPr>
          <p:nvPr/>
        </p:nvCxnSpPr>
        <p:spPr>
          <a:xfrm>
            <a:off x="5826000" y="2304000"/>
            <a:ext cx="540000" cy="0"/>
          </a:xfrm>
          <a:prstGeom prst="line">
            <a:avLst/>
          </a:prstGeom>
          <a:ln w="38100" cmpd="sng">
            <a:solidFill>
              <a:schemeClr val="accent3"/>
            </a:solidFill>
            <a:prstDash val="solid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0160F41C-A363-4907-A0B0-564ED973F020}"/>
              </a:ext>
            </a:extLst>
          </p:cNvPr>
          <p:cNvSpPr txBox="1">
            <a:spLocks/>
          </p:cNvSpPr>
          <p:nvPr/>
        </p:nvSpPr>
        <p:spPr>
          <a:xfrm>
            <a:off x="6361576" y="1884066"/>
            <a:ext cx="1825498" cy="828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Agile</a:t>
            </a:r>
          </a:p>
          <a:p>
            <a:pPr>
              <a:lnSpc>
                <a:spcPct val="100000"/>
              </a:lnSpc>
            </a:pPr>
            <a:endParaRPr lang="en-AU" sz="1000" dirty="0">
              <a:solidFill>
                <a:schemeClr val="tx1"/>
              </a:solidFill>
              <a:latin typeface="+mn-lt"/>
            </a:endParaRPr>
          </a:p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For speed, innovation and adaptability; </a:t>
            </a:r>
          </a:p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Organised by competency and innovative outcomes</a:t>
            </a:r>
          </a:p>
        </p:txBody>
      </p:sp>
      <p:grpSp>
        <p:nvGrpSpPr>
          <p:cNvPr id="2" name="Group 1" descr="Decorative picture of an agile team structure.">
            <a:extLst>
              <a:ext uri="{FF2B5EF4-FFF2-40B4-BE49-F238E27FC236}">
                <a16:creationId xmlns:a16="http://schemas.microsoft.com/office/drawing/2014/main" id="{2B8F7C85-2283-48A7-8EE5-BED54375A358}"/>
              </a:ext>
            </a:extLst>
          </p:cNvPr>
          <p:cNvGrpSpPr/>
          <p:nvPr/>
        </p:nvGrpSpPr>
        <p:grpSpPr>
          <a:xfrm>
            <a:off x="6361576" y="3201900"/>
            <a:ext cx="1825498" cy="1829502"/>
            <a:chOff x="6361576" y="3201900"/>
            <a:chExt cx="1825498" cy="18295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E111B8-807B-4EC6-81F9-62EEC92FF016}"/>
                </a:ext>
              </a:extLst>
            </p:cNvPr>
            <p:cNvSpPr/>
            <p:nvPr/>
          </p:nvSpPr>
          <p:spPr>
            <a:xfrm>
              <a:off x="6361576" y="320190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ED2DEA8-8A92-41EB-98B8-3B23554AB417}"/>
                </a:ext>
              </a:extLst>
            </p:cNvPr>
            <p:cNvSpPr/>
            <p:nvPr/>
          </p:nvSpPr>
          <p:spPr>
            <a:xfrm>
              <a:off x="6850075" y="320190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951A0D0-D86A-4282-B59C-088EE1ACD9A4}"/>
                </a:ext>
              </a:extLst>
            </p:cNvPr>
            <p:cNvSpPr/>
            <p:nvPr/>
          </p:nvSpPr>
          <p:spPr>
            <a:xfrm>
              <a:off x="7338574" y="320190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769B607-4A4F-4163-9D55-C3A4100B6141}"/>
                </a:ext>
              </a:extLst>
            </p:cNvPr>
            <p:cNvSpPr/>
            <p:nvPr/>
          </p:nvSpPr>
          <p:spPr>
            <a:xfrm>
              <a:off x="7827074" y="320190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184D5F1-E0D1-4052-A3E3-622446131093}"/>
                </a:ext>
              </a:extLst>
            </p:cNvPr>
            <p:cNvSpPr/>
            <p:nvPr/>
          </p:nvSpPr>
          <p:spPr>
            <a:xfrm>
              <a:off x="6361576" y="3691734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55A114A-55A8-4A07-81C3-3542CA419709}"/>
                </a:ext>
              </a:extLst>
            </p:cNvPr>
            <p:cNvSpPr/>
            <p:nvPr/>
          </p:nvSpPr>
          <p:spPr>
            <a:xfrm>
              <a:off x="6850075" y="3691734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3E1FBDC-B65D-42F7-AAA6-5DBE472320CF}"/>
                </a:ext>
              </a:extLst>
            </p:cNvPr>
            <p:cNvSpPr/>
            <p:nvPr/>
          </p:nvSpPr>
          <p:spPr>
            <a:xfrm>
              <a:off x="7338574" y="369173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6EE8BE0-1D25-4BC0-ACFA-16062CE188FB}"/>
                </a:ext>
              </a:extLst>
            </p:cNvPr>
            <p:cNvSpPr/>
            <p:nvPr/>
          </p:nvSpPr>
          <p:spPr>
            <a:xfrm>
              <a:off x="7827074" y="3691734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53C3EB3-258F-49A2-9AA6-3D45E43B1A2B}"/>
                </a:ext>
              </a:extLst>
            </p:cNvPr>
            <p:cNvSpPr/>
            <p:nvPr/>
          </p:nvSpPr>
          <p:spPr>
            <a:xfrm>
              <a:off x="6361576" y="4181568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3C4D5CF-5BD1-4ADA-AA76-5ACF36ABC1B4}"/>
                </a:ext>
              </a:extLst>
            </p:cNvPr>
            <p:cNvSpPr/>
            <p:nvPr/>
          </p:nvSpPr>
          <p:spPr>
            <a:xfrm>
              <a:off x="6850075" y="4181568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B440E7D-DF0F-48F4-A599-5679A89A7AFC}"/>
                </a:ext>
              </a:extLst>
            </p:cNvPr>
            <p:cNvSpPr/>
            <p:nvPr/>
          </p:nvSpPr>
          <p:spPr>
            <a:xfrm>
              <a:off x="7338574" y="4181568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DD75662-CD66-468F-BF39-28F0F15476F4}"/>
                </a:ext>
              </a:extLst>
            </p:cNvPr>
            <p:cNvSpPr/>
            <p:nvPr/>
          </p:nvSpPr>
          <p:spPr>
            <a:xfrm>
              <a:off x="7827074" y="4181568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B9674F2-2D97-4595-96FD-3A792AF7A59F}"/>
                </a:ext>
              </a:extLst>
            </p:cNvPr>
            <p:cNvSpPr/>
            <p:nvPr/>
          </p:nvSpPr>
          <p:spPr>
            <a:xfrm>
              <a:off x="6361576" y="46714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31DBEA6-E5FC-420B-A828-66F269997E2E}"/>
                </a:ext>
              </a:extLst>
            </p:cNvPr>
            <p:cNvSpPr/>
            <p:nvPr/>
          </p:nvSpPr>
          <p:spPr>
            <a:xfrm>
              <a:off x="6850075" y="4671402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110E315-C9EB-43DB-A2F1-8A1B8BF9FA19}"/>
                </a:ext>
              </a:extLst>
            </p:cNvPr>
            <p:cNvSpPr/>
            <p:nvPr/>
          </p:nvSpPr>
          <p:spPr>
            <a:xfrm>
              <a:off x="7338574" y="4671402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F64C48-8B1C-4C0B-8918-99E996C489F3}"/>
                </a:ext>
              </a:extLst>
            </p:cNvPr>
            <p:cNvSpPr/>
            <p:nvPr/>
          </p:nvSpPr>
          <p:spPr>
            <a:xfrm>
              <a:off x="7827074" y="46714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chemeClr val="accent3"/>
                </a:solidFill>
                <a:latin typeface="+mj-lt"/>
              </a:endParaRPr>
            </a:p>
          </p:txBody>
        </p:sp>
      </p:grpSp>
      <p:sp>
        <p:nvSpPr>
          <p:cNvPr id="99" name="Slide Number Placeholder 5">
            <a:extLst>
              <a:ext uri="{FF2B5EF4-FFF2-40B4-BE49-F238E27FC236}">
                <a16:creationId xmlns:a16="http://schemas.microsoft.com/office/drawing/2014/main" id="{D6525784-0412-418F-8984-4C6024AF4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292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Evaluating functional structure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4FAEB2-700F-4BA6-B996-0C8BE82EE204}"/>
              </a:ext>
            </a:extLst>
          </p:cNvPr>
          <p:cNvSpPr txBox="1">
            <a:spLocks/>
          </p:cNvSpPr>
          <p:nvPr/>
        </p:nvSpPr>
        <p:spPr>
          <a:xfrm>
            <a:off x="448126" y="1884066"/>
            <a:ext cx="7738948" cy="828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How a functional structure may look like for you</a:t>
            </a:r>
          </a:p>
        </p:txBody>
      </p:sp>
      <p:sp>
        <p:nvSpPr>
          <p:cNvPr id="40" name="Content Placeholder 5">
            <a:extLst>
              <a:ext uri="{FF2B5EF4-FFF2-40B4-BE49-F238E27FC236}">
                <a16:creationId xmlns:a16="http://schemas.microsoft.com/office/drawing/2014/main" id="{A3A3482F-AB19-4E23-BDC2-0193A760AC65}"/>
              </a:ext>
            </a:extLst>
          </p:cNvPr>
          <p:cNvSpPr txBox="1">
            <a:spLocks/>
          </p:cNvSpPr>
          <p:nvPr/>
        </p:nvSpPr>
        <p:spPr>
          <a:xfrm>
            <a:off x="456976" y="2469980"/>
            <a:ext cx="144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Function 1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A1B6280-8192-4745-ABE7-7D980DDF6983}"/>
              </a:ext>
            </a:extLst>
          </p:cNvPr>
          <p:cNvSpPr txBox="1">
            <a:spLocks/>
          </p:cNvSpPr>
          <p:nvPr/>
        </p:nvSpPr>
        <p:spPr>
          <a:xfrm>
            <a:off x="448125" y="3163800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BF220CDC-41E1-42B0-8612-2EE9A3623A51}"/>
              </a:ext>
            </a:extLst>
          </p:cNvPr>
          <p:cNvSpPr txBox="1">
            <a:spLocks/>
          </p:cNvSpPr>
          <p:nvPr/>
        </p:nvSpPr>
        <p:spPr>
          <a:xfrm>
            <a:off x="448125" y="3627346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6243A17-4A1D-4D09-A4E6-394F6AC828D6}"/>
              </a:ext>
            </a:extLst>
          </p:cNvPr>
          <p:cNvSpPr txBox="1">
            <a:spLocks/>
          </p:cNvSpPr>
          <p:nvPr/>
        </p:nvSpPr>
        <p:spPr>
          <a:xfrm>
            <a:off x="448125" y="4090892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8F25DFF-4C1E-4B35-9F85-33DFA0837CCF}"/>
              </a:ext>
            </a:extLst>
          </p:cNvPr>
          <p:cNvSpPr txBox="1">
            <a:spLocks/>
          </p:cNvSpPr>
          <p:nvPr/>
        </p:nvSpPr>
        <p:spPr>
          <a:xfrm>
            <a:off x="448125" y="4554438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ACD7525-B922-4EC6-89A9-164E9646E40D}"/>
              </a:ext>
            </a:extLst>
          </p:cNvPr>
          <p:cNvSpPr txBox="1">
            <a:spLocks/>
          </p:cNvSpPr>
          <p:nvPr/>
        </p:nvSpPr>
        <p:spPr>
          <a:xfrm>
            <a:off x="448125" y="5017983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B74543F9-5CA9-4671-B052-68737C45C292}"/>
              </a:ext>
            </a:extLst>
          </p:cNvPr>
          <p:cNvSpPr txBox="1">
            <a:spLocks/>
          </p:cNvSpPr>
          <p:nvPr/>
        </p:nvSpPr>
        <p:spPr>
          <a:xfrm>
            <a:off x="2388763" y="2469980"/>
            <a:ext cx="144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Function 2</a:t>
            </a:r>
          </a:p>
        </p:txBody>
      </p:sp>
      <p:sp>
        <p:nvSpPr>
          <p:cNvPr id="42" name="Content Placeholder 5">
            <a:extLst>
              <a:ext uri="{FF2B5EF4-FFF2-40B4-BE49-F238E27FC236}">
                <a16:creationId xmlns:a16="http://schemas.microsoft.com/office/drawing/2014/main" id="{55C18DA7-CDF8-44B9-AFD7-5712CAD61A3C}"/>
              </a:ext>
            </a:extLst>
          </p:cNvPr>
          <p:cNvSpPr txBox="1">
            <a:spLocks/>
          </p:cNvSpPr>
          <p:nvPr/>
        </p:nvSpPr>
        <p:spPr>
          <a:xfrm>
            <a:off x="2382862" y="3163800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254EB25E-175B-4214-B115-D02F0B820F9A}"/>
              </a:ext>
            </a:extLst>
          </p:cNvPr>
          <p:cNvSpPr txBox="1">
            <a:spLocks/>
          </p:cNvSpPr>
          <p:nvPr/>
        </p:nvSpPr>
        <p:spPr>
          <a:xfrm>
            <a:off x="2382862" y="3627346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6796DD56-3AB8-4DB9-A8C5-58EE006606D9}"/>
              </a:ext>
            </a:extLst>
          </p:cNvPr>
          <p:cNvSpPr txBox="1">
            <a:spLocks/>
          </p:cNvSpPr>
          <p:nvPr/>
        </p:nvSpPr>
        <p:spPr>
          <a:xfrm>
            <a:off x="2382862" y="4090892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43" name="Content Placeholder 5">
            <a:extLst>
              <a:ext uri="{FF2B5EF4-FFF2-40B4-BE49-F238E27FC236}">
                <a16:creationId xmlns:a16="http://schemas.microsoft.com/office/drawing/2014/main" id="{992BB62B-83E4-4A66-86E8-00FD0C4DD46F}"/>
              </a:ext>
            </a:extLst>
          </p:cNvPr>
          <p:cNvSpPr txBox="1">
            <a:spLocks/>
          </p:cNvSpPr>
          <p:nvPr/>
        </p:nvSpPr>
        <p:spPr>
          <a:xfrm>
            <a:off x="2382862" y="4554438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7DA17850-E636-4824-B965-8556F1D414CC}"/>
              </a:ext>
            </a:extLst>
          </p:cNvPr>
          <p:cNvSpPr txBox="1">
            <a:spLocks/>
          </p:cNvSpPr>
          <p:nvPr/>
        </p:nvSpPr>
        <p:spPr>
          <a:xfrm>
            <a:off x="2382862" y="5017983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B7E9BC10-37CC-4C4A-8108-51708E37AA68}"/>
              </a:ext>
            </a:extLst>
          </p:cNvPr>
          <p:cNvSpPr txBox="1">
            <a:spLocks/>
          </p:cNvSpPr>
          <p:nvPr/>
        </p:nvSpPr>
        <p:spPr>
          <a:xfrm>
            <a:off x="4320550" y="2469980"/>
            <a:ext cx="144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Function 3</a:t>
            </a:r>
          </a:p>
        </p:txBody>
      </p:sp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F9261833-B026-47F5-B1CB-DEFEDD193EE5}"/>
              </a:ext>
            </a:extLst>
          </p:cNvPr>
          <p:cNvSpPr txBox="1">
            <a:spLocks/>
          </p:cNvSpPr>
          <p:nvPr/>
        </p:nvSpPr>
        <p:spPr>
          <a:xfrm>
            <a:off x="4317599" y="3163800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54" name="Content Placeholder 5">
            <a:extLst>
              <a:ext uri="{FF2B5EF4-FFF2-40B4-BE49-F238E27FC236}">
                <a16:creationId xmlns:a16="http://schemas.microsoft.com/office/drawing/2014/main" id="{F319AF09-354C-45DF-883C-8CFF3446B84C}"/>
              </a:ext>
            </a:extLst>
          </p:cNvPr>
          <p:cNvSpPr txBox="1">
            <a:spLocks/>
          </p:cNvSpPr>
          <p:nvPr/>
        </p:nvSpPr>
        <p:spPr>
          <a:xfrm>
            <a:off x="4317599" y="3627346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9F99CF16-E4E9-41E1-9C3B-A5F5E3253B75}"/>
              </a:ext>
            </a:extLst>
          </p:cNvPr>
          <p:cNvSpPr txBox="1">
            <a:spLocks/>
          </p:cNvSpPr>
          <p:nvPr/>
        </p:nvSpPr>
        <p:spPr>
          <a:xfrm>
            <a:off x="4317599" y="4090892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51" name="Content Placeholder 5">
            <a:extLst>
              <a:ext uri="{FF2B5EF4-FFF2-40B4-BE49-F238E27FC236}">
                <a16:creationId xmlns:a16="http://schemas.microsoft.com/office/drawing/2014/main" id="{03ABB3BC-18FB-4A86-BD74-12729F10A68E}"/>
              </a:ext>
            </a:extLst>
          </p:cNvPr>
          <p:cNvSpPr txBox="1">
            <a:spLocks/>
          </p:cNvSpPr>
          <p:nvPr/>
        </p:nvSpPr>
        <p:spPr>
          <a:xfrm>
            <a:off x="4317599" y="4554438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52" name="Content Placeholder 5">
            <a:extLst>
              <a:ext uri="{FF2B5EF4-FFF2-40B4-BE49-F238E27FC236}">
                <a16:creationId xmlns:a16="http://schemas.microsoft.com/office/drawing/2014/main" id="{07BF37C2-4E9D-4B1B-9904-AB3478AEC8C9}"/>
              </a:ext>
            </a:extLst>
          </p:cNvPr>
          <p:cNvSpPr txBox="1">
            <a:spLocks/>
          </p:cNvSpPr>
          <p:nvPr/>
        </p:nvSpPr>
        <p:spPr>
          <a:xfrm>
            <a:off x="4317599" y="5017983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56" name="Content Placeholder 5">
            <a:extLst>
              <a:ext uri="{FF2B5EF4-FFF2-40B4-BE49-F238E27FC236}">
                <a16:creationId xmlns:a16="http://schemas.microsoft.com/office/drawing/2014/main" id="{77655BFC-F762-47BB-9329-260C5FAE76A4}"/>
              </a:ext>
            </a:extLst>
          </p:cNvPr>
          <p:cNvSpPr txBox="1">
            <a:spLocks/>
          </p:cNvSpPr>
          <p:nvPr/>
        </p:nvSpPr>
        <p:spPr>
          <a:xfrm>
            <a:off x="6252337" y="2469980"/>
            <a:ext cx="144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Function 4</a:t>
            </a:r>
          </a:p>
        </p:txBody>
      </p:sp>
      <p:sp>
        <p:nvSpPr>
          <p:cNvPr id="57" name="Content Placeholder 5">
            <a:extLst>
              <a:ext uri="{FF2B5EF4-FFF2-40B4-BE49-F238E27FC236}">
                <a16:creationId xmlns:a16="http://schemas.microsoft.com/office/drawing/2014/main" id="{08AE7C80-BB2F-4992-8CF7-B5C138A9A846}"/>
              </a:ext>
            </a:extLst>
          </p:cNvPr>
          <p:cNvSpPr txBox="1">
            <a:spLocks/>
          </p:cNvSpPr>
          <p:nvPr/>
        </p:nvSpPr>
        <p:spPr>
          <a:xfrm>
            <a:off x="6252336" y="3163800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EBA6917F-D00B-4AC9-A480-3FFE653B8266}"/>
              </a:ext>
            </a:extLst>
          </p:cNvPr>
          <p:cNvSpPr txBox="1">
            <a:spLocks/>
          </p:cNvSpPr>
          <p:nvPr/>
        </p:nvSpPr>
        <p:spPr>
          <a:xfrm>
            <a:off x="6252336" y="3627346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6E1462FC-EA8F-4076-A74D-E17869AFC8F7}"/>
              </a:ext>
            </a:extLst>
          </p:cNvPr>
          <p:cNvSpPr txBox="1">
            <a:spLocks/>
          </p:cNvSpPr>
          <p:nvPr/>
        </p:nvSpPr>
        <p:spPr>
          <a:xfrm>
            <a:off x="6252336" y="4090892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58" name="Content Placeholder 5">
            <a:extLst>
              <a:ext uri="{FF2B5EF4-FFF2-40B4-BE49-F238E27FC236}">
                <a16:creationId xmlns:a16="http://schemas.microsoft.com/office/drawing/2014/main" id="{AB91B979-A248-4ECD-8F3E-B67DAA925055}"/>
              </a:ext>
            </a:extLst>
          </p:cNvPr>
          <p:cNvSpPr txBox="1">
            <a:spLocks/>
          </p:cNvSpPr>
          <p:nvPr/>
        </p:nvSpPr>
        <p:spPr>
          <a:xfrm>
            <a:off x="6252336" y="4554438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sp>
        <p:nvSpPr>
          <p:cNvPr id="61" name="Content Placeholder 5">
            <a:extLst>
              <a:ext uri="{FF2B5EF4-FFF2-40B4-BE49-F238E27FC236}">
                <a16:creationId xmlns:a16="http://schemas.microsoft.com/office/drawing/2014/main" id="{9A1BAE43-D6F0-4018-BE26-14CFE771D668}"/>
              </a:ext>
            </a:extLst>
          </p:cNvPr>
          <p:cNvSpPr txBox="1">
            <a:spLocks/>
          </p:cNvSpPr>
          <p:nvPr/>
        </p:nvSpPr>
        <p:spPr>
          <a:xfrm>
            <a:off x="6252336" y="5017983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Role</a:t>
            </a:r>
          </a:p>
        </p:txBody>
      </p:sp>
      <p:graphicFrame>
        <p:nvGraphicFramePr>
          <p:cNvPr id="95" name="Table 10">
            <a:extLst>
              <a:ext uri="{FF2B5EF4-FFF2-40B4-BE49-F238E27FC236}">
                <a16:creationId xmlns:a16="http://schemas.microsoft.com/office/drawing/2014/main" id="{52C7682E-CA8F-468D-8B48-5D33D1A1D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757944"/>
              </p:ext>
            </p:extLst>
          </p:nvPr>
        </p:nvGraphicFramePr>
        <p:xfrm>
          <a:off x="439404" y="5679834"/>
          <a:ext cx="3402000" cy="72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When should this be adopted?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</a:tbl>
          </a:graphicData>
        </a:graphic>
      </p:graphicFrame>
      <p:graphicFrame>
        <p:nvGraphicFramePr>
          <p:cNvPr id="96" name="Table 10">
            <a:extLst>
              <a:ext uri="{FF2B5EF4-FFF2-40B4-BE49-F238E27FC236}">
                <a16:creationId xmlns:a16="http://schemas.microsoft.com/office/drawing/2014/main" id="{79DEEC1D-1881-4712-A632-6CA799BD8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974726"/>
              </p:ext>
            </p:extLst>
          </p:nvPr>
        </p:nvGraphicFramePr>
        <p:xfrm>
          <a:off x="4313238" y="5679834"/>
          <a:ext cx="3402000" cy="72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Potential drawbacks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</a:tbl>
          </a:graphicData>
        </a:graphic>
      </p:graphicFrame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A1230493-922D-4A66-A583-41A83B90B059}"/>
              </a:ext>
            </a:extLst>
          </p:cNvPr>
          <p:cNvSpPr txBox="1">
            <a:spLocks/>
          </p:cNvSpPr>
          <p:nvPr/>
        </p:nvSpPr>
        <p:spPr>
          <a:xfrm>
            <a:off x="8195923" y="1884521"/>
            <a:ext cx="3565523" cy="585459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How would you rate this structure orientation?</a:t>
            </a:r>
          </a:p>
        </p:txBody>
      </p:sp>
      <p:sp>
        <p:nvSpPr>
          <p:cNvPr id="93" name="Content Placeholder 5">
            <a:extLst>
              <a:ext uri="{FF2B5EF4-FFF2-40B4-BE49-F238E27FC236}">
                <a16:creationId xmlns:a16="http://schemas.microsoft.com/office/drawing/2014/main" id="{CE7E36D2-617F-4AB9-AF4D-E8961CEB66E2}"/>
              </a:ext>
            </a:extLst>
          </p:cNvPr>
          <p:cNvSpPr txBox="1">
            <a:spLocks/>
          </p:cNvSpPr>
          <p:nvPr/>
        </p:nvSpPr>
        <p:spPr>
          <a:xfrm>
            <a:off x="8191499" y="2475589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Customer Responsiveness</a:t>
            </a:r>
          </a:p>
        </p:txBody>
      </p:sp>
      <p:sp>
        <p:nvSpPr>
          <p:cNvPr id="2" name="Arrow: Down 1" descr="Arrow pointing down.">
            <a:extLst>
              <a:ext uri="{FF2B5EF4-FFF2-40B4-BE49-F238E27FC236}">
                <a16:creationId xmlns:a16="http://schemas.microsoft.com/office/drawing/2014/main" id="{E95A2AB3-4AFF-4F8C-BD17-B2EA7F798B1C}"/>
              </a:ext>
            </a:extLst>
          </p:cNvPr>
          <p:cNvSpPr/>
          <p:nvPr/>
        </p:nvSpPr>
        <p:spPr>
          <a:xfrm>
            <a:off x="11160000" y="2477422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B1A6FB6E-7374-4342-8100-5D608B32640E}"/>
              </a:ext>
            </a:extLst>
          </p:cNvPr>
          <p:cNvSpPr txBox="1">
            <a:spLocks/>
          </p:cNvSpPr>
          <p:nvPr/>
        </p:nvSpPr>
        <p:spPr>
          <a:xfrm>
            <a:off x="8191499" y="2984767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Cost Efficiency</a:t>
            </a:r>
          </a:p>
        </p:txBody>
      </p:sp>
      <p:sp>
        <p:nvSpPr>
          <p:cNvPr id="48" name="Arrow: Down 47" descr="Arrow pointing down.">
            <a:extLst>
              <a:ext uri="{FF2B5EF4-FFF2-40B4-BE49-F238E27FC236}">
                <a16:creationId xmlns:a16="http://schemas.microsoft.com/office/drawing/2014/main" id="{5037E5D1-082D-4CED-8FC6-8B9C49A499CF}"/>
              </a:ext>
            </a:extLst>
          </p:cNvPr>
          <p:cNvSpPr/>
          <p:nvPr/>
        </p:nvSpPr>
        <p:spPr>
          <a:xfrm>
            <a:off x="11160000" y="2991976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5608DF3E-1EEB-4A61-B74E-C9E0D4456B0A}"/>
              </a:ext>
            </a:extLst>
          </p:cNvPr>
          <p:cNvSpPr txBox="1">
            <a:spLocks/>
          </p:cNvSpPr>
          <p:nvPr/>
        </p:nvSpPr>
        <p:spPr>
          <a:xfrm>
            <a:off x="8191499" y="3493945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Delivering Innovative Solutions</a:t>
            </a:r>
          </a:p>
        </p:txBody>
      </p:sp>
      <p:sp>
        <p:nvSpPr>
          <p:cNvPr id="49" name="Arrow: Down 48" descr="Arrow pointing down.">
            <a:extLst>
              <a:ext uri="{FF2B5EF4-FFF2-40B4-BE49-F238E27FC236}">
                <a16:creationId xmlns:a16="http://schemas.microsoft.com/office/drawing/2014/main" id="{AFD204DA-8045-4671-ADDE-33C57207FACA}"/>
              </a:ext>
            </a:extLst>
          </p:cNvPr>
          <p:cNvSpPr/>
          <p:nvPr/>
        </p:nvSpPr>
        <p:spPr>
          <a:xfrm>
            <a:off x="11160000" y="3499952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Content Placeholder 5">
            <a:extLst>
              <a:ext uri="{FF2B5EF4-FFF2-40B4-BE49-F238E27FC236}">
                <a16:creationId xmlns:a16="http://schemas.microsoft.com/office/drawing/2014/main" id="{16C699F1-9AB9-40AE-AE05-6B756141C4B8}"/>
              </a:ext>
            </a:extLst>
          </p:cNvPr>
          <p:cNvSpPr txBox="1">
            <a:spLocks/>
          </p:cNvSpPr>
          <p:nvPr/>
        </p:nvSpPr>
        <p:spPr>
          <a:xfrm>
            <a:off x="8191499" y="4003123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Coordination and Collaboration</a:t>
            </a:r>
          </a:p>
        </p:txBody>
      </p:sp>
      <p:sp>
        <p:nvSpPr>
          <p:cNvPr id="59" name="Arrow: Down 58" descr="Arrow pointing down.">
            <a:extLst>
              <a:ext uri="{FF2B5EF4-FFF2-40B4-BE49-F238E27FC236}">
                <a16:creationId xmlns:a16="http://schemas.microsoft.com/office/drawing/2014/main" id="{0F456B03-4F6E-445A-A314-7F9313F4D412}"/>
              </a:ext>
            </a:extLst>
          </p:cNvPr>
          <p:cNvSpPr/>
          <p:nvPr/>
        </p:nvSpPr>
        <p:spPr>
          <a:xfrm>
            <a:off x="11160000" y="4007928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Content Placeholder 5">
            <a:extLst>
              <a:ext uri="{FF2B5EF4-FFF2-40B4-BE49-F238E27FC236}">
                <a16:creationId xmlns:a16="http://schemas.microsoft.com/office/drawing/2014/main" id="{14DEBC49-5AA1-4DFA-9C0D-A25741E92472}"/>
              </a:ext>
            </a:extLst>
          </p:cNvPr>
          <p:cNvSpPr txBox="1">
            <a:spLocks/>
          </p:cNvSpPr>
          <p:nvPr/>
        </p:nvSpPr>
        <p:spPr>
          <a:xfrm>
            <a:off x="8191499" y="4512301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Positive Team Culture</a:t>
            </a:r>
          </a:p>
        </p:txBody>
      </p:sp>
      <p:sp>
        <p:nvSpPr>
          <p:cNvPr id="60" name="Arrow: Down 59" descr="Arrow pointing down.">
            <a:extLst>
              <a:ext uri="{FF2B5EF4-FFF2-40B4-BE49-F238E27FC236}">
                <a16:creationId xmlns:a16="http://schemas.microsoft.com/office/drawing/2014/main" id="{7F5E4BD8-444A-44E0-BF57-A650998057E4}"/>
              </a:ext>
            </a:extLst>
          </p:cNvPr>
          <p:cNvSpPr/>
          <p:nvPr/>
        </p:nvSpPr>
        <p:spPr>
          <a:xfrm>
            <a:off x="11160000" y="4515904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33188E0A-980A-4FA4-B713-DE4A7C19505D}"/>
              </a:ext>
            </a:extLst>
          </p:cNvPr>
          <p:cNvSpPr txBox="1">
            <a:spLocks/>
          </p:cNvSpPr>
          <p:nvPr/>
        </p:nvSpPr>
        <p:spPr>
          <a:xfrm>
            <a:off x="8191499" y="5021479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Skills and Career Development</a:t>
            </a:r>
          </a:p>
        </p:txBody>
      </p:sp>
      <p:sp>
        <p:nvSpPr>
          <p:cNvPr id="62" name="Arrow: Down 61" descr="Arrow pointing down.">
            <a:extLst>
              <a:ext uri="{FF2B5EF4-FFF2-40B4-BE49-F238E27FC236}">
                <a16:creationId xmlns:a16="http://schemas.microsoft.com/office/drawing/2014/main" id="{C786A9EA-5D1C-47F9-A892-68664D51DEAD}"/>
              </a:ext>
            </a:extLst>
          </p:cNvPr>
          <p:cNvSpPr/>
          <p:nvPr/>
        </p:nvSpPr>
        <p:spPr>
          <a:xfrm>
            <a:off x="11160000" y="5023880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AF30294A-C5AC-49B8-828C-BDA7E3608B80}"/>
              </a:ext>
            </a:extLst>
          </p:cNvPr>
          <p:cNvSpPr txBox="1">
            <a:spLocks/>
          </p:cNvSpPr>
          <p:nvPr/>
        </p:nvSpPr>
        <p:spPr>
          <a:xfrm>
            <a:off x="8191499" y="5530657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000" dirty="0">
                <a:solidFill>
                  <a:schemeClr val="accent3"/>
                </a:solidFill>
                <a:latin typeface="+mj-lt"/>
              </a:rPr>
              <a:t>Clear Accountabilities</a:t>
            </a:r>
          </a:p>
        </p:txBody>
      </p:sp>
      <p:sp>
        <p:nvSpPr>
          <p:cNvPr id="63" name="Arrow: Down 62" descr="Arrow pointing down.">
            <a:extLst>
              <a:ext uri="{FF2B5EF4-FFF2-40B4-BE49-F238E27FC236}">
                <a16:creationId xmlns:a16="http://schemas.microsoft.com/office/drawing/2014/main" id="{9A99B436-8651-4E7B-8A2B-311379097B9E}"/>
              </a:ext>
            </a:extLst>
          </p:cNvPr>
          <p:cNvSpPr/>
          <p:nvPr/>
        </p:nvSpPr>
        <p:spPr>
          <a:xfrm>
            <a:off x="11160000" y="5531856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Content Placeholder 5">
            <a:extLst>
              <a:ext uri="{FF2B5EF4-FFF2-40B4-BE49-F238E27FC236}">
                <a16:creationId xmlns:a16="http://schemas.microsoft.com/office/drawing/2014/main" id="{2F509BF3-8142-4583-9AF7-0F2AD4AF6A82}"/>
              </a:ext>
            </a:extLst>
          </p:cNvPr>
          <p:cNvSpPr txBox="1">
            <a:spLocks/>
          </p:cNvSpPr>
          <p:nvPr/>
        </p:nvSpPr>
        <p:spPr>
          <a:xfrm>
            <a:off x="8191499" y="6039834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Adaptable Structure</a:t>
            </a:r>
          </a:p>
        </p:txBody>
      </p:sp>
      <p:sp>
        <p:nvSpPr>
          <p:cNvPr id="64" name="Arrow: Down 63" descr="Arrow pointing down.">
            <a:extLst>
              <a:ext uri="{FF2B5EF4-FFF2-40B4-BE49-F238E27FC236}">
                <a16:creationId xmlns:a16="http://schemas.microsoft.com/office/drawing/2014/main" id="{5E905AA0-A50C-414F-9D1C-7119D85A0223}"/>
              </a:ext>
            </a:extLst>
          </p:cNvPr>
          <p:cNvSpPr/>
          <p:nvPr/>
        </p:nvSpPr>
        <p:spPr>
          <a:xfrm>
            <a:off x="11160000" y="6039834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7" name="Slide Number Placeholder 5">
            <a:extLst>
              <a:ext uri="{FF2B5EF4-FFF2-40B4-BE49-F238E27FC236}">
                <a16:creationId xmlns:a16="http://schemas.microsoft.com/office/drawing/2014/main" id="{3B0CD4E1-DF0E-4FE6-8D54-2E0239FA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733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Evaluating divisional structure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4FAEB2-700F-4BA6-B996-0C8BE82EE204}"/>
              </a:ext>
            </a:extLst>
          </p:cNvPr>
          <p:cNvSpPr txBox="1">
            <a:spLocks/>
          </p:cNvSpPr>
          <p:nvPr/>
        </p:nvSpPr>
        <p:spPr>
          <a:xfrm>
            <a:off x="448126" y="1884066"/>
            <a:ext cx="7738948" cy="828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How a divisional structure may look like for you</a:t>
            </a:r>
          </a:p>
        </p:txBody>
      </p:sp>
      <p:sp>
        <p:nvSpPr>
          <p:cNvPr id="40" name="Content Placeholder 5">
            <a:extLst>
              <a:ext uri="{FF2B5EF4-FFF2-40B4-BE49-F238E27FC236}">
                <a16:creationId xmlns:a16="http://schemas.microsoft.com/office/drawing/2014/main" id="{A3A3482F-AB19-4E23-BDC2-0193A760AC65}"/>
              </a:ext>
            </a:extLst>
          </p:cNvPr>
          <p:cNvSpPr txBox="1">
            <a:spLocks/>
          </p:cNvSpPr>
          <p:nvPr/>
        </p:nvSpPr>
        <p:spPr>
          <a:xfrm>
            <a:off x="456976" y="2469980"/>
            <a:ext cx="144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Division 1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A1B6280-8192-4745-ABE7-7D980DDF6983}"/>
              </a:ext>
            </a:extLst>
          </p:cNvPr>
          <p:cNvSpPr txBox="1">
            <a:spLocks/>
          </p:cNvSpPr>
          <p:nvPr/>
        </p:nvSpPr>
        <p:spPr>
          <a:xfrm>
            <a:off x="448125" y="3163800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Function 1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BF220CDC-41E1-42B0-8612-2EE9A3623A51}"/>
              </a:ext>
            </a:extLst>
          </p:cNvPr>
          <p:cNvSpPr txBox="1">
            <a:spLocks/>
          </p:cNvSpPr>
          <p:nvPr/>
        </p:nvSpPr>
        <p:spPr>
          <a:xfrm>
            <a:off x="448125" y="3627346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Function 2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6243A17-4A1D-4D09-A4E6-394F6AC828D6}"/>
              </a:ext>
            </a:extLst>
          </p:cNvPr>
          <p:cNvSpPr txBox="1">
            <a:spLocks/>
          </p:cNvSpPr>
          <p:nvPr/>
        </p:nvSpPr>
        <p:spPr>
          <a:xfrm>
            <a:off x="448125" y="4090892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Function 3</a:t>
            </a:r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B74543F9-5CA9-4671-B052-68737C45C292}"/>
              </a:ext>
            </a:extLst>
          </p:cNvPr>
          <p:cNvSpPr txBox="1">
            <a:spLocks/>
          </p:cNvSpPr>
          <p:nvPr/>
        </p:nvSpPr>
        <p:spPr>
          <a:xfrm>
            <a:off x="2388763" y="2469980"/>
            <a:ext cx="144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Division 2</a:t>
            </a:r>
          </a:p>
        </p:txBody>
      </p:sp>
      <p:sp>
        <p:nvSpPr>
          <p:cNvPr id="42" name="Content Placeholder 5">
            <a:extLst>
              <a:ext uri="{FF2B5EF4-FFF2-40B4-BE49-F238E27FC236}">
                <a16:creationId xmlns:a16="http://schemas.microsoft.com/office/drawing/2014/main" id="{55C18DA7-CDF8-44B9-AFD7-5712CAD61A3C}"/>
              </a:ext>
            </a:extLst>
          </p:cNvPr>
          <p:cNvSpPr txBox="1">
            <a:spLocks/>
          </p:cNvSpPr>
          <p:nvPr/>
        </p:nvSpPr>
        <p:spPr>
          <a:xfrm>
            <a:off x="2382862" y="3163800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Function 1</a:t>
            </a:r>
          </a:p>
        </p:txBody>
      </p: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254EB25E-175B-4214-B115-D02F0B820F9A}"/>
              </a:ext>
            </a:extLst>
          </p:cNvPr>
          <p:cNvSpPr txBox="1">
            <a:spLocks/>
          </p:cNvSpPr>
          <p:nvPr/>
        </p:nvSpPr>
        <p:spPr>
          <a:xfrm>
            <a:off x="2382862" y="3627346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Function 2</a:t>
            </a: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6796DD56-3AB8-4DB9-A8C5-58EE006606D9}"/>
              </a:ext>
            </a:extLst>
          </p:cNvPr>
          <p:cNvSpPr txBox="1">
            <a:spLocks/>
          </p:cNvSpPr>
          <p:nvPr/>
        </p:nvSpPr>
        <p:spPr>
          <a:xfrm>
            <a:off x="2382862" y="4090892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Function 3</a:t>
            </a:r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B7E9BC10-37CC-4C4A-8108-51708E37AA68}"/>
              </a:ext>
            </a:extLst>
          </p:cNvPr>
          <p:cNvSpPr txBox="1">
            <a:spLocks/>
          </p:cNvSpPr>
          <p:nvPr/>
        </p:nvSpPr>
        <p:spPr>
          <a:xfrm>
            <a:off x="4320550" y="2469980"/>
            <a:ext cx="144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Division 3</a:t>
            </a:r>
          </a:p>
        </p:txBody>
      </p:sp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F9261833-B026-47F5-B1CB-DEFEDD193EE5}"/>
              </a:ext>
            </a:extLst>
          </p:cNvPr>
          <p:cNvSpPr txBox="1">
            <a:spLocks/>
          </p:cNvSpPr>
          <p:nvPr/>
        </p:nvSpPr>
        <p:spPr>
          <a:xfrm>
            <a:off x="4317599" y="3163800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Function 1</a:t>
            </a:r>
          </a:p>
        </p:txBody>
      </p:sp>
      <p:sp>
        <p:nvSpPr>
          <p:cNvPr id="54" name="Content Placeholder 5">
            <a:extLst>
              <a:ext uri="{FF2B5EF4-FFF2-40B4-BE49-F238E27FC236}">
                <a16:creationId xmlns:a16="http://schemas.microsoft.com/office/drawing/2014/main" id="{F319AF09-354C-45DF-883C-8CFF3446B84C}"/>
              </a:ext>
            </a:extLst>
          </p:cNvPr>
          <p:cNvSpPr txBox="1">
            <a:spLocks/>
          </p:cNvSpPr>
          <p:nvPr/>
        </p:nvSpPr>
        <p:spPr>
          <a:xfrm>
            <a:off x="4317599" y="3627346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Function 2</a:t>
            </a:r>
          </a:p>
        </p:txBody>
      </p: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9F99CF16-E4E9-41E1-9C3B-A5F5E3253B75}"/>
              </a:ext>
            </a:extLst>
          </p:cNvPr>
          <p:cNvSpPr txBox="1">
            <a:spLocks/>
          </p:cNvSpPr>
          <p:nvPr/>
        </p:nvSpPr>
        <p:spPr>
          <a:xfrm>
            <a:off x="4317599" y="4090892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Function 3</a:t>
            </a:r>
          </a:p>
        </p:txBody>
      </p:sp>
      <p:sp>
        <p:nvSpPr>
          <p:cNvPr id="56" name="Content Placeholder 5">
            <a:extLst>
              <a:ext uri="{FF2B5EF4-FFF2-40B4-BE49-F238E27FC236}">
                <a16:creationId xmlns:a16="http://schemas.microsoft.com/office/drawing/2014/main" id="{77655BFC-F762-47BB-9329-260C5FAE76A4}"/>
              </a:ext>
            </a:extLst>
          </p:cNvPr>
          <p:cNvSpPr txBox="1">
            <a:spLocks/>
          </p:cNvSpPr>
          <p:nvPr/>
        </p:nvSpPr>
        <p:spPr>
          <a:xfrm>
            <a:off x="6252337" y="2469980"/>
            <a:ext cx="144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chemeClr val="bg1"/>
                </a:solidFill>
                <a:latin typeface="+mj-lt"/>
              </a:rPr>
              <a:t>Shared Service / Centre of Excellence</a:t>
            </a:r>
          </a:p>
        </p:txBody>
      </p:sp>
      <p:sp>
        <p:nvSpPr>
          <p:cNvPr id="57" name="Content Placeholder 5">
            <a:extLst>
              <a:ext uri="{FF2B5EF4-FFF2-40B4-BE49-F238E27FC236}">
                <a16:creationId xmlns:a16="http://schemas.microsoft.com/office/drawing/2014/main" id="{08AE7C80-BB2F-4992-8CF7-B5C138A9A846}"/>
              </a:ext>
            </a:extLst>
          </p:cNvPr>
          <p:cNvSpPr txBox="1">
            <a:spLocks/>
          </p:cNvSpPr>
          <p:nvPr/>
        </p:nvSpPr>
        <p:spPr>
          <a:xfrm>
            <a:off x="6252336" y="3163800"/>
            <a:ext cx="144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Function 4</a:t>
            </a:r>
          </a:p>
        </p:txBody>
      </p:sp>
      <p:graphicFrame>
        <p:nvGraphicFramePr>
          <p:cNvPr id="95" name="Table 10">
            <a:extLst>
              <a:ext uri="{FF2B5EF4-FFF2-40B4-BE49-F238E27FC236}">
                <a16:creationId xmlns:a16="http://schemas.microsoft.com/office/drawing/2014/main" id="{52C7682E-CA8F-468D-8B48-5D33D1A1D344}"/>
              </a:ext>
            </a:extLst>
          </p:cNvPr>
          <p:cNvGraphicFramePr>
            <a:graphicFrameLocks/>
          </p:cNvGraphicFramePr>
          <p:nvPr/>
        </p:nvGraphicFramePr>
        <p:xfrm>
          <a:off x="439404" y="5679834"/>
          <a:ext cx="3402000" cy="72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When should this be adopted?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</a:tbl>
          </a:graphicData>
        </a:graphic>
      </p:graphicFrame>
      <p:graphicFrame>
        <p:nvGraphicFramePr>
          <p:cNvPr id="96" name="Table 10">
            <a:extLst>
              <a:ext uri="{FF2B5EF4-FFF2-40B4-BE49-F238E27FC236}">
                <a16:creationId xmlns:a16="http://schemas.microsoft.com/office/drawing/2014/main" id="{79DEEC1D-1881-4712-A632-6CA799BD8CCA}"/>
              </a:ext>
            </a:extLst>
          </p:cNvPr>
          <p:cNvGraphicFramePr>
            <a:graphicFrameLocks/>
          </p:cNvGraphicFramePr>
          <p:nvPr/>
        </p:nvGraphicFramePr>
        <p:xfrm>
          <a:off x="4313238" y="5679834"/>
          <a:ext cx="3402000" cy="72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Potential drawbacks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</a:tbl>
          </a:graphicData>
        </a:graphic>
      </p:graphicFrame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4A651E5-9B8E-4E79-9044-70948F8E2EBB}"/>
              </a:ext>
            </a:extLst>
          </p:cNvPr>
          <p:cNvSpPr txBox="1">
            <a:spLocks/>
          </p:cNvSpPr>
          <p:nvPr/>
        </p:nvSpPr>
        <p:spPr>
          <a:xfrm>
            <a:off x="8195923" y="1884521"/>
            <a:ext cx="3565523" cy="585459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How would you rate this structure orientation?</a:t>
            </a:r>
          </a:p>
        </p:txBody>
      </p:sp>
      <p:sp>
        <p:nvSpPr>
          <p:cNvPr id="43" name="Content Placeholder 5">
            <a:extLst>
              <a:ext uri="{FF2B5EF4-FFF2-40B4-BE49-F238E27FC236}">
                <a16:creationId xmlns:a16="http://schemas.microsoft.com/office/drawing/2014/main" id="{9275CB63-D317-43CA-8C30-13EC87CF655F}"/>
              </a:ext>
            </a:extLst>
          </p:cNvPr>
          <p:cNvSpPr txBox="1">
            <a:spLocks/>
          </p:cNvSpPr>
          <p:nvPr/>
        </p:nvSpPr>
        <p:spPr>
          <a:xfrm>
            <a:off x="8191499" y="2475589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Customer Responsiveness</a:t>
            </a:r>
          </a:p>
        </p:txBody>
      </p:sp>
      <p:sp>
        <p:nvSpPr>
          <p:cNvPr id="44" name="Arrow: Down 43" descr="Arrow pointing down.">
            <a:extLst>
              <a:ext uri="{FF2B5EF4-FFF2-40B4-BE49-F238E27FC236}">
                <a16:creationId xmlns:a16="http://schemas.microsoft.com/office/drawing/2014/main" id="{A895A8FD-EF7D-4BB5-9AD5-73791F70ED00}"/>
              </a:ext>
            </a:extLst>
          </p:cNvPr>
          <p:cNvSpPr/>
          <p:nvPr/>
        </p:nvSpPr>
        <p:spPr>
          <a:xfrm>
            <a:off x="11160000" y="2477422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D5F73229-A708-454F-A71C-EF82C877B8F9}"/>
              </a:ext>
            </a:extLst>
          </p:cNvPr>
          <p:cNvSpPr txBox="1">
            <a:spLocks/>
          </p:cNvSpPr>
          <p:nvPr/>
        </p:nvSpPr>
        <p:spPr>
          <a:xfrm>
            <a:off x="8191499" y="2984767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Cost Efficiency</a:t>
            </a:r>
          </a:p>
        </p:txBody>
      </p:sp>
      <p:sp>
        <p:nvSpPr>
          <p:cNvPr id="48" name="Arrow: Down 47" descr="Arrow pointing down.">
            <a:extLst>
              <a:ext uri="{FF2B5EF4-FFF2-40B4-BE49-F238E27FC236}">
                <a16:creationId xmlns:a16="http://schemas.microsoft.com/office/drawing/2014/main" id="{56B20A52-0226-43EB-8442-28B541CB4A33}"/>
              </a:ext>
            </a:extLst>
          </p:cNvPr>
          <p:cNvSpPr/>
          <p:nvPr/>
        </p:nvSpPr>
        <p:spPr>
          <a:xfrm>
            <a:off x="11160000" y="2991976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Content Placeholder 5">
            <a:extLst>
              <a:ext uri="{FF2B5EF4-FFF2-40B4-BE49-F238E27FC236}">
                <a16:creationId xmlns:a16="http://schemas.microsoft.com/office/drawing/2014/main" id="{B8312B77-2092-430F-9C60-B84AA2976F12}"/>
              </a:ext>
            </a:extLst>
          </p:cNvPr>
          <p:cNvSpPr txBox="1">
            <a:spLocks/>
          </p:cNvSpPr>
          <p:nvPr/>
        </p:nvSpPr>
        <p:spPr>
          <a:xfrm>
            <a:off x="8191499" y="3493945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Delivering Innovative Solutions</a:t>
            </a:r>
          </a:p>
        </p:txBody>
      </p:sp>
      <p:sp>
        <p:nvSpPr>
          <p:cNvPr id="51" name="Arrow: Down 50" descr="Arrow pointing down.">
            <a:extLst>
              <a:ext uri="{FF2B5EF4-FFF2-40B4-BE49-F238E27FC236}">
                <a16:creationId xmlns:a16="http://schemas.microsoft.com/office/drawing/2014/main" id="{FD9E8D71-6C51-4BA6-B06E-8A1E113D425B}"/>
              </a:ext>
            </a:extLst>
          </p:cNvPr>
          <p:cNvSpPr/>
          <p:nvPr/>
        </p:nvSpPr>
        <p:spPr>
          <a:xfrm>
            <a:off x="11160000" y="3499952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Content Placeholder 5">
            <a:extLst>
              <a:ext uri="{FF2B5EF4-FFF2-40B4-BE49-F238E27FC236}">
                <a16:creationId xmlns:a16="http://schemas.microsoft.com/office/drawing/2014/main" id="{07056F98-0149-41E7-9D5D-27D7B22CCECC}"/>
              </a:ext>
            </a:extLst>
          </p:cNvPr>
          <p:cNvSpPr txBox="1">
            <a:spLocks/>
          </p:cNvSpPr>
          <p:nvPr/>
        </p:nvSpPr>
        <p:spPr>
          <a:xfrm>
            <a:off x="8191499" y="4003123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Coordination and Collaboration</a:t>
            </a:r>
          </a:p>
        </p:txBody>
      </p:sp>
      <p:sp>
        <p:nvSpPr>
          <p:cNvPr id="58" name="Arrow: Down 57" descr="Arrow pointing down.">
            <a:extLst>
              <a:ext uri="{FF2B5EF4-FFF2-40B4-BE49-F238E27FC236}">
                <a16:creationId xmlns:a16="http://schemas.microsoft.com/office/drawing/2014/main" id="{BA897B3B-D272-4B5A-A383-0C760239324A}"/>
              </a:ext>
            </a:extLst>
          </p:cNvPr>
          <p:cNvSpPr/>
          <p:nvPr/>
        </p:nvSpPr>
        <p:spPr>
          <a:xfrm>
            <a:off x="11160000" y="4007928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Content Placeholder 5">
            <a:extLst>
              <a:ext uri="{FF2B5EF4-FFF2-40B4-BE49-F238E27FC236}">
                <a16:creationId xmlns:a16="http://schemas.microsoft.com/office/drawing/2014/main" id="{03FB8F4E-07F9-440E-9FC8-1D5711A648B6}"/>
              </a:ext>
            </a:extLst>
          </p:cNvPr>
          <p:cNvSpPr txBox="1">
            <a:spLocks/>
          </p:cNvSpPr>
          <p:nvPr/>
        </p:nvSpPr>
        <p:spPr>
          <a:xfrm>
            <a:off x="8191499" y="4512301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Positive Team Culture</a:t>
            </a:r>
          </a:p>
        </p:txBody>
      </p:sp>
      <p:sp>
        <p:nvSpPr>
          <p:cNvPr id="60" name="Arrow: Down 59" descr="Arrow pointing down.">
            <a:extLst>
              <a:ext uri="{FF2B5EF4-FFF2-40B4-BE49-F238E27FC236}">
                <a16:creationId xmlns:a16="http://schemas.microsoft.com/office/drawing/2014/main" id="{9DF1CD01-2BD4-4528-A282-F60A71915439}"/>
              </a:ext>
            </a:extLst>
          </p:cNvPr>
          <p:cNvSpPr/>
          <p:nvPr/>
        </p:nvSpPr>
        <p:spPr>
          <a:xfrm>
            <a:off x="11160000" y="4515904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Content Placeholder 5">
            <a:extLst>
              <a:ext uri="{FF2B5EF4-FFF2-40B4-BE49-F238E27FC236}">
                <a16:creationId xmlns:a16="http://schemas.microsoft.com/office/drawing/2014/main" id="{155D1017-3F5E-44F3-A322-DD4BB265BB5D}"/>
              </a:ext>
            </a:extLst>
          </p:cNvPr>
          <p:cNvSpPr txBox="1">
            <a:spLocks/>
          </p:cNvSpPr>
          <p:nvPr/>
        </p:nvSpPr>
        <p:spPr>
          <a:xfrm>
            <a:off x="8191499" y="5021479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Skills and Career Development</a:t>
            </a:r>
          </a:p>
        </p:txBody>
      </p:sp>
      <p:sp>
        <p:nvSpPr>
          <p:cNvPr id="62" name="Arrow: Down 61" descr="Arrow pointing down.">
            <a:extLst>
              <a:ext uri="{FF2B5EF4-FFF2-40B4-BE49-F238E27FC236}">
                <a16:creationId xmlns:a16="http://schemas.microsoft.com/office/drawing/2014/main" id="{E0408CAB-8E85-47EC-A5A1-7FAA180EAFA0}"/>
              </a:ext>
            </a:extLst>
          </p:cNvPr>
          <p:cNvSpPr/>
          <p:nvPr/>
        </p:nvSpPr>
        <p:spPr>
          <a:xfrm>
            <a:off x="11160000" y="5023880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Content Placeholder 5">
            <a:extLst>
              <a:ext uri="{FF2B5EF4-FFF2-40B4-BE49-F238E27FC236}">
                <a16:creationId xmlns:a16="http://schemas.microsoft.com/office/drawing/2014/main" id="{64CF8B47-F514-4691-AB4D-05F21AEDE02A}"/>
              </a:ext>
            </a:extLst>
          </p:cNvPr>
          <p:cNvSpPr txBox="1">
            <a:spLocks/>
          </p:cNvSpPr>
          <p:nvPr/>
        </p:nvSpPr>
        <p:spPr>
          <a:xfrm>
            <a:off x="8191499" y="5530657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000" dirty="0">
                <a:solidFill>
                  <a:schemeClr val="accent3"/>
                </a:solidFill>
                <a:latin typeface="+mj-lt"/>
              </a:rPr>
              <a:t>Clear Accountabilities</a:t>
            </a:r>
          </a:p>
        </p:txBody>
      </p:sp>
      <p:sp>
        <p:nvSpPr>
          <p:cNvPr id="64" name="Arrow: Down 63" descr="Arrow pointing down.">
            <a:extLst>
              <a:ext uri="{FF2B5EF4-FFF2-40B4-BE49-F238E27FC236}">
                <a16:creationId xmlns:a16="http://schemas.microsoft.com/office/drawing/2014/main" id="{99312CFC-3B61-4285-A030-E5E05AB9354C}"/>
              </a:ext>
            </a:extLst>
          </p:cNvPr>
          <p:cNvSpPr/>
          <p:nvPr/>
        </p:nvSpPr>
        <p:spPr>
          <a:xfrm>
            <a:off x="11160000" y="5531856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26B83C09-3841-477B-AA6A-DFFC0B7D3AD0}"/>
              </a:ext>
            </a:extLst>
          </p:cNvPr>
          <p:cNvSpPr txBox="1">
            <a:spLocks/>
          </p:cNvSpPr>
          <p:nvPr/>
        </p:nvSpPr>
        <p:spPr>
          <a:xfrm>
            <a:off x="8191499" y="6039834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Adaptable Structure</a:t>
            </a:r>
          </a:p>
        </p:txBody>
      </p:sp>
      <p:sp>
        <p:nvSpPr>
          <p:cNvPr id="66" name="Arrow: Down 65" descr="Arrow pointing down.">
            <a:extLst>
              <a:ext uri="{FF2B5EF4-FFF2-40B4-BE49-F238E27FC236}">
                <a16:creationId xmlns:a16="http://schemas.microsoft.com/office/drawing/2014/main" id="{77B0020C-8465-47AC-93E1-CDA550E9F4BE}"/>
              </a:ext>
            </a:extLst>
          </p:cNvPr>
          <p:cNvSpPr/>
          <p:nvPr/>
        </p:nvSpPr>
        <p:spPr>
          <a:xfrm>
            <a:off x="11160000" y="6039834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4BC6E4F6-CC30-4E81-A79B-D8B6A4005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09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Evaluating matrix structure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4FAEB2-700F-4BA6-B996-0C8BE82EE204}"/>
              </a:ext>
            </a:extLst>
          </p:cNvPr>
          <p:cNvSpPr txBox="1">
            <a:spLocks/>
          </p:cNvSpPr>
          <p:nvPr/>
        </p:nvSpPr>
        <p:spPr>
          <a:xfrm>
            <a:off x="448126" y="1884066"/>
            <a:ext cx="7738948" cy="828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How a matrix structure may look like for you</a:t>
            </a:r>
          </a:p>
        </p:txBody>
      </p:sp>
      <p:grpSp>
        <p:nvGrpSpPr>
          <p:cNvPr id="2" name="Group 1" descr="A Matrix structure sample shows three rows and four columns:&#10;Header rows are Function one, Function two and Function three.&#10;Header columns are Division one, Division two, Division three and Shared.&#10;Function one:&#10;Division one, role, role&#10;Division two, role, role&#10;Division three, role, role&#10;Shared, blank&#10;Function two:&#10;Division one, role, role, role&#10;Division two, role&#10;Division three, role, role, role&#10;Shared, blank&#10;Function three:&#10;Division one, blank&#10;Division two, blank&#10;Division three, blank&#10;Shared, role">
            <a:extLst>
              <a:ext uri="{FF2B5EF4-FFF2-40B4-BE49-F238E27FC236}">
                <a16:creationId xmlns:a16="http://schemas.microsoft.com/office/drawing/2014/main" id="{6E4B72B3-C5E8-45F2-AEB2-4F7F41E3CA07}"/>
              </a:ext>
            </a:extLst>
          </p:cNvPr>
          <p:cNvGrpSpPr/>
          <p:nvPr/>
        </p:nvGrpSpPr>
        <p:grpSpPr>
          <a:xfrm>
            <a:off x="456976" y="2469980"/>
            <a:ext cx="7283711" cy="2912034"/>
            <a:chOff x="456976" y="2469980"/>
            <a:chExt cx="7283711" cy="2912034"/>
          </a:xfrm>
        </p:grpSpPr>
        <p:sp>
          <p:nvSpPr>
            <p:cNvPr id="102" name="Content Placeholder 5">
              <a:extLst>
                <a:ext uri="{FF2B5EF4-FFF2-40B4-BE49-F238E27FC236}">
                  <a16:creationId xmlns:a16="http://schemas.microsoft.com/office/drawing/2014/main" id="{906CBD68-A8E8-440C-9ECC-B630436AAB78}"/>
                </a:ext>
              </a:extLst>
            </p:cNvPr>
            <p:cNvSpPr txBox="1">
              <a:spLocks/>
            </p:cNvSpPr>
            <p:nvPr/>
          </p:nvSpPr>
          <p:spPr>
            <a:xfrm>
              <a:off x="1959094" y="2469980"/>
              <a:ext cx="1260000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chemeClr val="bg1"/>
                  </a:solidFill>
                  <a:latin typeface="+mj-lt"/>
                </a:rPr>
                <a:t>Division 1</a:t>
              </a:r>
            </a:p>
          </p:txBody>
        </p:sp>
        <p:sp>
          <p:nvSpPr>
            <p:cNvPr id="40" name="Content Placeholder 5">
              <a:extLst>
                <a:ext uri="{FF2B5EF4-FFF2-40B4-BE49-F238E27FC236}">
                  <a16:creationId xmlns:a16="http://schemas.microsoft.com/office/drawing/2014/main" id="{A3A3482F-AB19-4E23-BDC2-0193A760AC65}"/>
                </a:ext>
              </a:extLst>
            </p:cNvPr>
            <p:cNvSpPr txBox="1">
              <a:spLocks/>
            </p:cNvSpPr>
            <p:nvPr/>
          </p:nvSpPr>
          <p:spPr>
            <a:xfrm>
              <a:off x="456976" y="3164400"/>
              <a:ext cx="1260000" cy="28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chemeClr val="bg1"/>
                  </a:solidFill>
                  <a:latin typeface="+mj-lt"/>
                </a:rPr>
                <a:t>Function 1</a:t>
              </a:r>
            </a:p>
          </p:txBody>
        </p:sp>
        <p:sp>
          <p:nvSpPr>
            <p:cNvPr id="97" name="Content Placeholder 5">
              <a:extLst>
                <a:ext uri="{FF2B5EF4-FFF2-40B4-BE49-F238E27FC236}">
                  <a16:creationId xmlns:a16="http://schemas.microsoft.com/office/drawing/2014/main" id="{7F762896-BFE9-429D-B34C-37A422A97E40}"/>
                </a:ext>
              </a:extLst>
            </p:cNvPr>
            <p:cNvSpPr txBox="1">
              <a:spLocks/>
            </p:cNvSpPr>
            <p:nvPr/>
          </p:nvSpPr>
          <p:spPr>
            <a:xfrm>
              <a:off x="1950243" y="3163800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01" name="Content Placeholder 5">
              <a:extLst>
                <a:ext uri="{FF2B5EF4-FFF2-40B4-BE49-F238E27FC236}">
                  <a16:creationId xmlns:a16="http://schemas.microsoft.com/office/drawing/2014/main" id="{9A2819B1-A7A9-4254-83E5-D75DAD3614C4}"/>
                </a:ext>
              </a:extLst>
            </p:cNvPr>
            <p:cNvSpPr txBox="1">
              <a:spLocks/>
            </p:cNvSpPr>
            <p:nvPr/>
          </p:nvSpPr>
          <p:spPr>
            <a:xfrm>
              <a:off x="1950243" y="3549843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43" name="Content Placeholder 5">
              <a:extLst>
                <a:ext uri="{FF2B5EF4-FFF2-40B4-BE49-F238E27FC236}">
                  <a16:creationId xmlns:a16="http://schemas.microsoft.com/office/drawing/2014/main" id="{3AABABD0-318E-4378-86A1-7CB90F3B5758}"/>
                </a:ext>
              </a:extLst>
            </p:cNvPr>
            <p:cNvSpPr txBox="1">
              <a:spLocks/>
            </p:cNvSpPr>
            <p:nvPr/>
          </p:nvSpPr>
          <p:spPr>
            <a:xfrm>
              <a:off x="456976" y="3935886"/>
              <a:ext cx="1260000" cy="28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chemeClr val="bg1"/>
                  </a:solidFill>
                  <a:latin typeface="+mj-lt"/>
                </a:rPr>
                <a:t>Function 2</a:t>
              </a:r>
            </a:p>
          </p:txBody>
        </p:sp>
        <p:sp>
          <p:nvSpPr>
            <p:cNvPr id="124" name="Content Placeholder 5">
              <a:extLst>
                <a:ext uri="{FF2B5EF4-FFF2-40B4-BE49-F238E27FC236}">
                  <a16:creationId xmlns:a16="http://schemas.microsoft.com/office/drawing/2014/main" id="{6466381E-83F4-4407-B3C4-2E291000A53B}"/>
                </a:ext>
              </a:extLst>
            </p:cNvPr>
            <p:cNvSpPr txBox="1">
              <a:spLocks/>
            </p:cNvSpPr>
            <p:nvPr/>
          </p:nvSpPr>
          <p:spPr>
            <a:xfrm>
              <a:off x="1950243" y="3935886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00" name="Content Placeholder 5">
              <a:extLst>
                <a:ext uri="{FF2B5EF4-FFF2-40B4-BE49-F238E27FC236}">
                  <a16:creationId xmlns:a16="http://schemas.microsoft.com/office/drawing/2014/main" id="{368FD7EE-3053-4753-BEFE-060ADF278BAF}"/>
                </a:ext>
              </a:extLst>
            </p:cNvPr>
            <p:cNvSpPr txBox="1">
              <a:spLocks/>
            </p:cNvSpPr>
            <p:nvPr/>
          </p:nvSpPr>
          <p:spPr>
            <a:xfrm>
              <a:off x="1950243" y="4321929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98" name="Content Placeholder 5">
              <a:extLst>
                <a:ext uri="{FF2B5EF4-FFF2-40B4-BE49-F238E27FC236}">
                  <a16:creationId xmlns:a16="http://schemas.microsoft.com/office/drawing/2014/main" id="{DF18AA80-5A22-4844-8869-B062268AB42E}"/>
                </a:ext>
              </a:extLst>
            </p:cNvPr>
            <p:cNvSpPr txBox="1">
              <a:spLocks/>
            </p:cNvSpPr>
            <p:nvPr/>
          </p:nvSpPr>
          <p:spPr>
            <a:xfrm>
              <a:off x="1950243" y="4707972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44" name="Content Placeholder 5">
              <a:extLst>
                <a:ext uri="{FF2B5EF4-FFF2-40B4-BE49-F238E27FC236}">
                  <a16:creationId xmlns:a16="http://schemas.microsoft.com/office/drawing/2014/main" id="{2EECC5FF-68A3-4523-AC04-2744689D96B3}"/>
                </a:ext>
              </a:extLst>
            </p:cNvPr>
            <p:cNvSpPr txBox="1">
              <a:spLocks/>
            </p:cNvSpPr>
            <p:nvPr/>
          </p:nvSpPr>
          <p:spPr>
            <a:xfrm>
              <a:off x="456976" y="5057779"/>
              <a:ext cx="1260000" cy="28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chemeClr val="bg1"/>
                  </a:solidFill>
                  <a:latin typeface="+mj-lt"/>
                </a:rPr>
                <a:t>Function 3</a:t>
              </a:r>
            </a:p>
          </p:txBody>
        </p:sp>
        <p:sp>
          <p:nvSpPr>
            <p:cNvPr id="109" name="Content Placeholder 5">
              <a:extLst>
                <a:ext uri="{FF2B5EF4-FFF2-40B4-BE49-F238E27FC236}">
                  <a16:creationId xmlns:a16="http://schemas.microsoft.com/office/drawing/2014/main" id="{6FDD06E6-14E0-4E0D-904E-421624CF2B2A}"/>
                </a:ext>
              </a:extLst>
            </p:cNvPr>
            <p:cNvSpPr txBox="1">
              <a:spLocks/>
            </p:cNvSpPr>
            <p:nvPr/>
          </p:nvSpPr>
          <p:spPr>
            <a:xfrm>
              <a:off x="3461212" y="2469980"/>
              <a:ext cx="1260000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chemeClr val="bg1"/>
                  </a:solidFill>
                  <a:latin typeface="+mj-lt"/>
                </a:rPr>
                <a:t>Division 2</a:t>
              </a:r>
            </a:p>
          </p:txBody>
        </p:sp>
        <p:sp>
          <p:nvSpPr>
            <p:cNvPr id="125" name="Content Placeholder 5">
              <a:extLst>
                <a:ext uri="{FF2B5EF4-FFF2-40B4-BE49-F238E27FC236}">
                  <a16:creationId xmlns:a16="http://schemas.microsoft.com/office/drawing/2014/main" id="{9F0E9675-672D-4501-A0D2-643B8BC71C17}"/>
                </a:ext>
              </a:extLst>
            </p:cNvPr>
            <p:cNvSpPr txBox="1">
              <a:spLocks/>
            </p:cNvSpPr>
            <p:nvPr/>
          </p:nvSpPr>
          <p:spPr>
            <a:xfrm>
              <a:off x="3461212" y="3163800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29" name="Content Placeholder 5">
              <a:extLst>
                <a:ext uri="{FF2B5EF4-FFF2-40B4-BE49-F238E27FC236}">
                  <a16:creationId xmlns:a16="http://schemas.microsoft.com/office/drawing/2014/main" id="{DC1C5761-A09E-4C89-A8F9-E83EAE35F316}"/>
                </a:ext>
              </a:extLst>
            </p:cNvPr>
            <p:cNvSpPr txBox="1">
              <a:spLocks/>
            </p:cNvSpPr>
            <p:nvPr/>
          </p:nvSpPr>
          <p:spPr>
            <a:xfrm>
              <a:off x="3461212" y="3549843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28" name="Content Placeholder 5">
              <a:extLst>
                <a:ext uri="{FF2B5EF4-FFF2-40B4-BE49-F238E27FC236}">
                  <a16:creationId xmlns:a16="http://schemas.microsoft.com/office/drawing/2014/main" id="{AFD46AC8-DE7E-4D22-88AC-4E030C6011DF}"/>
                </a:ext>
              </a:extLst>
            </p:cNvPr>
            <p:cNvSpPr txBox="1">
              <a:spLocks/>
            </p:cNvSpPr>
            <p:nvPr/>
          </p:nvSpPr>
          <p:spPr>
            <a:xfrm>
              <a:off x="3461212" y="4321929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16" name="Content Placeholder 5">
              <a:extLst>
                <a:ext uri="{FF2B5EF4-FFF2-40B4-BE49-F238E27FC236}">
                  <a16:creationId xmlns:a16="http://schemas.microsoft.com/office/drawing/2014/main" id="{95448024-ADBC-4E87-8F4C-B4B54756D567}"/>
                </a:ext>
              </a:extLst>
            </p:cNvPr>
            <p:cNvSpPr txBox="1">
              <a:spLocks/>
            </p:cNvSpPr>
            <p:nvPr/>
          </p:nvSpPr>
          <p:spPr>
            <a:xfrm>
              <a:off x="4963330" y="2469980"/>
              <a:ext cx="1260000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chemeClr val="bg1"/>
                  </a:solidFill>
                  <a:latin typeface="+mj-lt"/>
                </a:rPr>
                <a:t>Division 3</a:t>
              </a:r>
            </a:p>
          </p:txBody>
        </p:sp>
        <p:sp>
          <p:nvSpPr>
            <p:cNvPr id="131" name="Content Placeholder 5">
              <a:extLst>
                <a:ext uri="{FF2B5EF4-FFF2-40B4-BE49-F238E27FC236}">
                  <a16:creationId xmlns:a16="http://schemas.microsoft.com/office/drawing/2014/main" id="{8690A0B5-BB4F-48C7-B361-078CB8D1071A}"/>
                </a:ext>
              </a:extLst>
            </p:cNvPr>
            <p:cNvSpPr txBox="1">
              <a:spLocks/>
            </p:cNvSpPr>
            <p:nvPr/>
          </p:nvSpPr>
          <p:spPr>
            <a:xfrm>
              <a:off x="4969718" y="3163800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35" name="Content Placeholder 5">
              <a:extLst>
                <a:ext uri="{FF2B5EF4-FFF2-40B4-BE49-F238E27FC236}">
                  <a16:creationId xmlns:a16="http://schemas.microsoft.com/office/drawing/2014/main" id="{B20855BE-6C91-4450-9C88-ED2D347659C6}"/>
                </a:ext>
              </a:extLst>
            </p:cNvPr>
            <p:cNvSpPr txBox="1">
              <a:spLocks/>
            </p:cNvSpPr>
            <p:nvPr/>
          </p:nvSpPr>
          <p:spPr>
            <a:xfrm>
              <a:off x="4969718" y="3549843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36" name="Content Placeholder 5">
              <a:extLst>
                <a:ext uri="{FF2B5EF4-FFF2-40B4-BE49-F238E27FC236}">
                  <a16:creationId xmlns:a16="http://schemas.microsoft.com/office/drawing/2014/main" id="{E96ABE75-6D5F-4128-A3C4-1D78ED9E902C}"/>
                </a:ext>
              </a:extLst>
            </p:cNvPr>
            <p:cNvSpPr txBox="1">
              <a:spLocks/>
            </p:cNvSpPr>
            <p:nvPr/>
          </p:nvSpPr>
          <p:spPr>
            <a:xfrm>
              <a:off x="4969718" y="3935886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34" name="Content Placeholder 5">
              <a:extLst>
                <a:ext uri="{FF2B5EF4-FFF2-40B4-BE49-F238E27FC236}">
                  <a16:creationId xmlns:a16="http://schemas.microsoft.com/office/drawing/2014/main" id="{6BB32D39-9C75-42EB-B15C-969F5DAADEF6}"/>
                </a:ext>
              </a:extLst>
            </p:cNvPr>
            <p:cNvSpPr txBox="1">
              <a:spLocks/>
            </p:cNvSpPr>
            <p:nvPr/>
          </p:nvSpPr>
          <p:spPr>
            <a:xfrm>
              <a:off x="4969718" y="4321929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32" name="Content Placeholder 5">
              <a:extLst>
                <a:ext uri="{FF2B5EF4-FFF2-40B4-BE49-F238E27FC236}">
                  <a16:creationId xmlns:a16="http://schemas.microsoft.com/office/drawing/2014/main" id="{C2B846A3-18EA-43B9-AA4A-0A2D1E5D640D}"/>
                </a:ext>
              </a:extLst>
            </p:cNvPr>
            <p:cNvSpPr txBox="1">
              <a:spLocks/>
            </p:cNvSpPr>
            <p:nvPr/>
          </p:nvSpPr>
          <p:spPr>
            <a:xfrm>
              <a:off x="4969718" y="4707972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  <p:sp>
          <p:nvSpPr>
            <p:cNvPr id="123" name="Content Placeholder 5">
              <a:extLst>
                <a:ext uri="{FF2B5EF4-FFF2-40B4-BE49-F238E27FC236}">
                  <a16:creationId xmlns:a16="http://schemas.microsoft.com/office/drawing/2014/main" id="{42A2C6A0-8DCA-4786-9835-BAFFA0A5C8DD}"/>
                </a:ext>
              </a:extLst>
            </p:cNvPr>
            <p:cNvSpPr txBox="1">
              <a:spLocks/>
            </p:cNvSpPr>
            <p:nvPr/>
          </p:nvSpPr>
          <p:spPr>
            <a:xfrm>
              <a:off x="6465448" y="2469980"/>
              <a:ext cx="1260000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chemeClr val="bg1"/>
                  </a:solidFill>
                  <a:latin typeface="+mj-lt"/>
                </a:rPr>
                <a:t>Shared</a:t>
              </a:r>
            </a:p>
          </p:txBody>
        </p:sp>
        <p:sp>
          <p:nvSpPr>
            <p:cNvPr id="139" name="Content Placeholder 5">
              <a:extLst>
                <a:ext uri="{FF2B5EF4-FFF2-40B4-BE49-F238E27FC236}">
                  <a16:creationId xmlns:a16="http://schemas.microsoft.com/office/drawing/2014/main" id="{FCE3F364-DC78-4682-8591-B83E53DFF397}"/>
                </a:ext>
              </a:extLst>
            </p:cNvPr>
            <p:cNvSpPr txBox="1">
              <a:spLocks/>
            </p:cNvSpPr>
            <p:nvPr/>
          </p:nvSpPr>
          <p:spPr>
            <a:xfrm>
              <a:off x="6480687" y="5094014"/>
              <a:ext cx="126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Role</a:t>
              </a:r>
            </a:p>
          </p:txBody>
        </p:sp>
      </p:grpSp>
      <p:graphicFrame>
        <p:nvGraphicFramePr>
          <p:cNvPr id="95" name="Table 10">
            <a:extLst>
              <a:ext uri="{FF2B5EF4-FFF2-40B4-BE49-F238E27FC236}">
                <a16:creationId xmlns:a16="http://schemas.microsoft.com/office/drawing/2014/main" id="{52C7682E-CA8F-468D-8B48-5D33D1A1D344}"/>
              </a:ext>
            </a:extLst>
          </p:cNvPr>
          <p:cNvGraphicFramePr>
            <a:graphicFrameLocks/>
          </p:cNvGraphicFramePr>
          <p:nvPr/>
        </p:nvGraphicFramePr>
        <p:xfrm>
          <a:off x="439404" y="5679834"/>
          <a:ext cx="3402000" cy="72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When should this be adopted?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</a:tbl>
          </a:graphicData>
        </a:graphic>
      </p:graphicFrame>
      <p:graphicFrame>
        <p:nvGraphicFramePr>
          <p:cNvPr id="96" name="Table 10">
            <a:extLst>
              <a:ext uri="{FF2B5EF4-FFF2-40B4-BE49-F238E27FC236}">
                <a16:creationId xmlns:a16="http://schemas.microsoft.com/office/drawing/2014/main" id="{79DEEC1D-1881-4712-A632-6CA799BD8CCA}"/>
              </a:ext>
            </a:extLst>
          </p:cNvPr>
          <p:cNvGraphicFramePr>
            <a:graphicFrameLocks/>
          </p:cNvGraphicFramePr>
          <p:nvPr/>
        </p:nvGraphicFramePr>
        <p:xfrm>
          <a:off x="4313238" y="5679834"/>
          <a:ext cx="3402000" cy="72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Potential drawbacks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</a:tbl>
          </a:graphicData>
        </a:graphic>
      </p:graphicFrame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2E5EC09-48DF-433E-A7B4-6F96A46C47D2}"/>
              </a:ext>
            </a:extLst>
          </p:cNvPr>
          <p:cNvSpPr txBox="1">
            <a:spLocks/>
          </p:cNvSpPr>
          <p:nvPr/>
        </p:nvSpPr>
        <p:spPr>
          <a:xfrm>
            <a:off x="8195923" y="1884521"/>
            <a:ext cx="3565523" cy="585459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How would you rate this structure orientation?</a:t>
            </a:r>
          </a:p>
        </p:txBody>
      </p: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71C12351-1578-4E1B-BB0D-71ED29786CC1}"/>
              </a:ext>
            </a:extLst>
          </p:cNvPr>
          <p:cNvSpPr txBox="1">
            <a:spLocks/>
          </p:cNvSpPr>
          <p:nvPr/>
        </p:nvSpPr>
        <p:spPr>
          <a:xfrm>
            <a:off x="8191499" y="2475589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Customer Responsiveness</a:t>
            </a:r>
          </a:p>
        </p:txBody>
      </p:sp>
      <p:sp>
        <p:nvSpPr>
          <p:cNvPr id="48" name="Arrow: Down 47" descr="Arrow pointing down.">
            <a:extLst>
              <a:ext uri="{FF2B5EF4-FFF2-40B4-BE49-F238E27FC236}">
                <a16:creationId xmlns:a16="http://schemas.microsoft.com/office/drawing/2014/main" id="{EC7003F0-5F96-46B8-ACD3-F0A06BC54474}"/>
              </a:ext>
            </a:extLst>
          </p:cNvPr>
          <p:cNvSpPr/>
          <p:nvPr/>
        </p:nvSpPr>
        <p:spPr>
          <a:xfrm>
            <a:off x="11160000" y="2477422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Content Placeholder 5">
            <a:extLst>
              <a:ext uri="{FF2B5EF4-FFF2-40B4-BE49-F238E27FC236}">
                <a16:creationId xmlns:a16="http://schemas.microsoft.com/office/drawing/2014/main" id="{E898B017-8E6B-479E-BD69-72C9910A22BD}"/>
              </a:ext>
            </a:extLst>
          </p:cNvPr>
          <p:cNvSpPr txBox="1">
            <a:spLocks/>
          </p:cNvSpPr>
          <p:nvPr/>
        </p:nvSpPr>
        <p:spPr>
          <a:xfrm>
            <a:off x="8191499" y="2984767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Cost Efficiency</a:t>
            </a:r>
          </a:p>
        </p:txBody>
      </p:sp>
      <p:sp>
        <p:nvSpPr>
          <p:cNvPr id="50" name="Arrow: Down 49" descr="Arrow pointing down.">
            <a:extLst>
              <a:ext uri="{FF2B5EF4-FFF2-40B4-BE49-F238E27FC236}">
                <a16:creationId xmlns:a16="http://schemas.microsoft.com/office/drawing/2014/main" id="{07656D28-9779-4548-96F5-237001A3A4F8}"/>
              </a:ext>
            </a:extLst>
          </p:cNvPr>
          <p:cNvSpPr/>
          <p:nvPr/>
        </p:nvSpPr>
        <p:spPr>
          <a:xfrm>
            <a:off x="11160000" y="2991976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Content Placeholder 5">
            <a:extLst>
              <a:ext uri="{FF2B5EF4-FFF2-40B4-BE49-F238E27FC236}">
                <a16:creationId xmlns:a16="http://schemas.microsoft.com/office/drawing/2014/main" id="{9DF2D202-AFFD-4D24-9936-9C856B84C727}"/>
              </a:ext>
            </a:extLst>
          </p:cNvPr>
          <p:cNvSpPr txBox="1">
            <a:spLocks/>
          </p:cNvSpPr>
          <p:nvPr/>
        </p:nvSpPr>
        <p:spPr>
          <a:xfrm>
            <a:off x="8191499" y="3493945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Delivering Innovative Solutions</a:t>
            </a:r>
          </a:p>
        </p:txBody>
      </p:sp>
      <p:sp>
        <p:nvSpPr>
          <p:cNvPr id="52" name="Arrow: Down 51" descr="Arrow pointing down.">
            <a:extLst>
              <a:ext uri="{FF2B5EF4-FFF2-40B4-BE49-F238E27FC236}">
                <a16:creationId xmlns:a16="http://schemas.microsoft.com/office/drawing/2014/main" id="{80934C9D-CBD5-433D-9A66-95A27C40FB2B}"/>
              </a:ext>
            </a:extLst>
          </p:cNvPr>
          <p:cNvSpPr/>
          <p:nvPr/>
        </p:nvSpPr>
        <p:spPr>
          <a:xfrm>
            <a:off x="11160000" y="3499952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53B270EB-EB7F-45DC-A167-4D5FB61FCAD3}"/>
              </a:ext>
            </a:extLst>
          </p:cNvPr>
          <p:cNvSpPr txBox="1">
            <a:spLocks/>
          </p:cNvSpPr>
          <p:nvPr/>
        </p:nvSpPr>
        <p:spPr>
          <a:xfrm>
            <a:off x="8191499" y="4003123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Coordination and Collaboration</a:t>
            </a:r>
          </a:p>
        </p:txBody>
      </p:sp>
      <p:sp>
        <p:nvSpPr>
          <p:cNvPr id="54" name="Arrow: Down 53" descr="Arrow pointing down.">
            <a:extLst>
              <a:ext uri="{FF2B5EF4-FFF2-40B4-BE49-F238E27FC236}">
                <a16:creationId xmlns:a16="http://schemas.microsoft.com/office/drawing/2014/main" id="{81ED43CB-1E42-426B-BCF0-5DD0046463F5}"/>
              </a:ext>
            </a:extLst>
          </p:cNvPr>
          <p:cNvSpPr/>
          <p:nvPr/>
        </p:nvSpPr>
        <p:spPr>
          <a:xfrm>
            <a:off x="11160000" y="4007928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3A06BAA4-73C9-48B5-A3CC-6ECAE1D2656D}"/>
              </a:ext>
            </a:extLst>
          </p:cNvPr>
          <p:cNvSpPr txBox="1">
            <a:spLocks/>
          </p:cNvSpPr>
          <p:nvPr/>
        </p:nvSpPr>
        <p:spPr>
          <a:xfrm>
            <a:off x="8191499" y="4512301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Positive Team Culture</a:t>
            </a:r>
          </a:p>
        </p:txBody>
      </p:sp>
      <p:sp>
        <p:nvSpPr>
          <p:cNvPr id="56" name="Arrow: Down 55" descr="Arrow pointing down.">
            <a:extLst>
              <a:ext uri="{FF2B5EF4-FFF2-40B4-BE49-F238E27FC236}">
                <a16:creationId xmlns:a16="http://schemas.microsoft.com/office/drawing/2014/main" id="{CB0DC487-B7B2-4256-BE49-A78426EC8B2C}"/>
              </a:ext>
            </a:extLst>
          </p:cNvPr>
          <p:cNvSpPr/>
          <p:nvPr/>
        </p:nvSpPr>
        <p:spPr>
          <a:xfrm>
            <a:off x="11160000" y="4515904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Content Placeholder 5">
            <a:extLst>
              <a:ext uri="{FF2B5EF4-FFF2-40B4-BE49-F238E27FC236}">
                <a16:creationId xmlns:a16="http://schemas.microsoft.com/office/drawing/2014/main" id="{28D0CEC1-CA05-492B-BDE1-CDC0DF21775B}"/>
              </a:ext>
            </a:extLst>
          </p:cNvPr>
          <p:cNvSpPr txBox="1">
            <a:spLocks/>
          </p:cNvSpPr>
          <p:nvPr/>
        </p:nvSpPr>
        <p:spPr>
          <a:xfrm>
            <a:off x="8191499" y="5021479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Skills and Career Development</a:t>
            </a:r>
          </a:p>
        </p:txBody>
      </p:sp>
      <p:sp>
        <p:nvSpPr>
          <p:cNvPr id="58" name="Arrow: Down 57" descr="Arrow pointing down.">
            <a:extLst>
              <a:ext uri="{FF2B5EF4-FFF2-40B4-BE49-F238E27FC236}">
                <a16:creationId xmlns:a16="http://schemas.microsoft.com/office/drawing/2014/main" id="{46E730E2-4F99-40FB-85A5-7D9801AA50C3}"/>
              </a:ext>
            </a:extLst>
          </p:cNvPr>
          <p:cNvSpPr/>
          <p:nvPr/>
        </p:nvSpPr>
        <p:spPr>
          <a:xfrm>
            <a:off x="11160000" y="5023880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Content Placeholder 5">
            <a:extLst>
              <a:ext uri="{FF2B5EF4-FFF2-40B4-BE49-F238E27FC236}">
                <a16:creationId xmlns:a16="http://schemas.microsoft.com/office/drawing/2014/main" id="{0066FF5E-941C-4623-83C3-C084D63622C8}"/>
              </a:ext>
            </a:extLst>
          </p:cNvPr>
          <p:cNvSpPr txBox="1">
            <a:spLocks/>
          </p:cNvSpPr>
          <p:nvPr/>
        </p:nvSpPr>
        <p:spPr>
          <a:xfrm>
            <a:off x="8191499" y="5530657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000" dirty="0">
                <a:solidFill>
                  <a:schemeClr val="accent3"/>
                </a:solidFill>
                <a:latin typeface="+mj-lt"/>
              </a:rPr>
              <a:t>Clear Accountabilities</a:t>
            </a:r>
          </a:p>
        </p:txBody>
      </p:sp>
      <p:sp>
        <p:nvSpPr>
          <p:cNvPr id="60" name="Arrow: Down 59" descr="Arrow pointing down.">
            <a:extLst>
              <a:ext uri="{FF2B5EF4-FFF2-40B4-BE49-F238E27FC236}">
                <a16:creationId xmlns:a16="http://schemas.microsoft.com/office/drawing/2014/main" id="{C045CE48-68F1-4D20-997C-AD2C4DDDF56D}"/>
              </a:ext>
            </a:extLst>
          </p:cNvPr>
          <p:cNvSpPr/>
          <p:nvPr/>
        </p:nvSpPr>
        <p:spPr>
          <a:xfrm>
            <a:off x="11160000" y="5531856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Content Placeholder 5">
            <a:extLst>
              <a:ext uri="{FF2B5EF4-FFF2-40B4-BE49-F238E27FC236}">
                <a16:creationId xmlns:a16="http://schemas.microsoft.com/office/drawing/2014/main" id="{5705BAC4-7485-420E-86ED-4A92CE88113B}"/>
              </a:ext>
            </a:extLst>
          </p:cNvPr>
          <p:cNvSpPr txBox="1">
            <a:spLocks/>
          </p:cNvSpPr>
          <p:nvPr/>
        </p:nvSpPr>
        <p:spPr>
          <a:xfrm>
            <a:off x="8191499" y="6039834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Adaptable Structure</a:t>
            </a:r>
          </a:p>
        </p:txBody>
      </p:sp>
      <p:sp>
        <p:nvSpPr>
          <p:cNvPr id="62" name="Arrow: Down 61" descr="Arrow pointing down.">
            <a:extLst>
              <a:ext uri="{FF2B5EF4-FFF2-40B4-BE49-F238E27FC236}">
                <a16:creationId xmlns:a16="http://schemas.microsoft.com/office/drawing/2014/main" id="{8DB09258-B996-419B-9B13-3B6C9E776080}"/>
              </a:ext>
            </a:extLst>
          </p:cNvPr>
          <p:cNvSpPr/>
          <p:nvPr/>
        </p:nvSpPr>
        <p:spPr>
          <a:xfrm>
            <a:off x="11160000" y="6039834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5" name="Slide Number Placeholder 5">
            <a:extLst>
              <a:ext uri="{FF2B5EF4-FFF2-40B4-BE49-F238E27FC236}">
                <a16:creationId xmlns:a16="http://schemas.microsoft.com/office/drawing/2014/main" id="{FEA8DB0E-7DFD-4FBE-BB97-D011E112E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887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Evaluating agile structure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4FAEB2-700F-4BA6-B996-0C8BE82EE204}"/>
              </a:ext>
            </a:extLst>
          </p:cNvPr>
          <p:cNvSpPr txBox="1">
            <a:spLocks/>
          </p:cNvSpPr>
          <p:nvPr/>
        </p:nvSpPr>
        <p:spPr>
          <a:xfrm>
            <a:off x="448126" y="1884066"/>
            <a:ext cx="7738948" cy="828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How an agile structure may look like for you</a:t>
            </a:r>
          </a:p>
        </p:txBody>
      </p:sp>
      <p:grpSp>
        <p:nvGrpSpPr>
          <p:cNvPr id="4" name="Group 3" descr="Chapter (capability) lead">
            <a:extLst>
              <a:ext uri="{FF2B5EF4-FFF2-40B4-BE49-F238E27FC236}">
                <a16:creationId xmlns:a16="http://schemas.microsoft.com/office/drawing/2014/main" id="{78AC4DE9-EF8B-4E33-9C7C-9AAE9C802EB6}"/>
              </a:ext>
            </a:extLst>
          </p:cNvPr>
          <p:cNvGrpSpPr/>
          <p:nvPr/>
        </p:nvGrpSpPr>
        <p:grpSpPr>
          <a:xfrm>
            <a:off x="5555238" y="2142000"/>
            <a:ext cx="2160000" cy="360000"/>
            <a:chOff x="5555238" y="2142000"/>
            <a:chExt cx="2160000" cy="360000"/>
          </a:xfrm>
        </p:grpSpPr>
        <p:sp>
          <p:nvSpPr>
            <p:cNvPr id="131" name="Content Placeholder 5">
              <a:extLst>
                <a:ext uri="{FF2B5EF4-FFF2-40B4-BE49-F238E27FC236}">
                  <a16:creationId xmlns:a16="http://schemas.microsoft.com/office/drawing/2014/main" id="{DAB65114-1795-420A-93A9-79DD1FB766E7}"/>
                </a:ext>
              </a:extLst>
            </p:cNvPr>
            <p:cNvSpPr txBox="1">
              <a:spLocks/>
            </p:cNvSpPr>
            <p:nvPr/>
          </p:nvSpPr>
          <p:spPr>
            <a:xfrm>
              <a:off x="5555238" y="2196000"/>
              <a:ext cx="2160000" cy="252000"/>
            </a:xfrm>
            <a:prstGeom prst="rect">
              <a:avLst/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sz="1000" dirty="0">
                  <a:latin typeface="+mj-lt"/>
                </a:rPr>
                <a:t>Chapter (capability) lead</a:t>
              </a:r>
            </a:p>
          </p:txBody>
        </p:sp>
        <p:pic>
          <p:nvPicPr>
            <p:cNvPr id="3" name="Graphic 2" descr="Settings with solid fill">
              <a:extLst>
                <a:ext uri="{FF2B5EF4-FFF2-40B4-BE49-F238E27FC236}">
                  <a16:creationId xmlns:a16="http://schemas.microsoft.com/office/drawing/2014/main" id="{E1975578-EF97-4262-861E-0D25FEC25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36000" y="2142000"/>
              <a:ext cx="360000" cy="360000"/>
            </a:xfrm>
            <a:prstGeom prst="rect">
              <a:avLst/>
            </a:prstGeom>
          </p:spPr>
        </p:pic>
      </p:grpSp>
      <p:sp>
        <p:nvSpPr>
          <p:cNvPr id="120" name="Content Placeholder 5">
            <a:extLst>
              <a:ext uri="{FF2B5EF4-FFF2-40B4-BE49-F238E27FC236}">
                <a16:creationId xmlns:a16="http://schemas.microsoft.com/office/drawing/2014/main" id="{DD011421-0BE7-4B58-856E-49DB067D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68000" y="2476800"/>
            <a:ext cx="2160000" cy="306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6" name="Content Placeholder 5">
            <a:extLst>
              <a:ext uri="{FF2B5EF4-FFF2-40B4-BE49-F238E27FC236}">
                <a16:creationId xmlns:a16="http://schemas.microsoft.com/office/drawing/2014/main" id="{ED91EEED-33F3-4061-B16C-C0743BA5D469}"/>
              </a:ext>
            </a:extLst>
          </p:cNvPr>
          <p:cNvSpPr txBox="1">
            <a:spLocks/>
          </p:cNvSpPr>
          <p:nvPr/>
        </p:nvSpPr>
        <p:spPr>
          <a:xfrm>
            <a:off x="468000" y="2478689"/>
            <a:ext cx="216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Outcome (Tribe)</a:t>
            </a:r>
          </a:p>
        </p:txBody>
      </p:sp>
      <p:sp>
        <p:nvSpPr>
          <p:cNvPr id="121" name="Content Placeholder 5">
            <a:extLst>
              <a:ext uri="{FF2B5EF4-FFF2-40B4-BE49-F238E27FC236}">
                <a16:creationId xmlns:a16="http://schemas.microsoft.com/office/drawing/2014/main" id="{46867E22-83CD-4106-A30C-056F96E71224}"/>
              </a:ext>
            </a:extLst>
          </p:cNvPr>
          <p:cNvSpPr txBox="1">
            <a:spLocks/>
          </p:cNvSpPr>
          <p:nvPr/>
        </p:nvSpPr>
        <p:spPr>
          <a:xfrm>
            <a:off x="648000" y="3172509"/>
            <a:ext cx="1800000" cy="252000"/>
          </a:xfrm>
          <a:prstGeom prst="rect">
            <a:avLst/>
          </a:prstGeom>
          <a:solidFill>
            <a:srgbClr val="53565A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Outcome Lead</a:t>
            </a:r>
          </a:p>
        </p:txBody>
      </p:sp>
      <p:sp>
        <p:nvSpPr>
          <p:cNvPr id="129" name="Content Placeholder 5">
            <a:extLst>
              <a:ext uri="{FF2B5EF4-FFF2-40B4-BE49-F238E27FC236}">
                <a16:creationId xmlns:a16="http://schemas.microsoft.com/office/drawing/2014/main" id="{77BCB1AC-913C-4D95-A0A4-1521B8CCB9EC}"/>
              </a:ext>
            </a:extLst>
          </p:cNvPr>
          <p:cNvSpPr txBox="1">
            <a:spLocks/>
          </p:cNvSpPr>
          <p:nvPr/>
        </p:nvSpPr>
        <p:spPr>
          <a:xfrm>
            <a:off x="648000" y="3453320"/>
            <a:ext cx="1800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Team (Squad)</a:t>
            </a:r>
          </a:p>
        </p:txBody>
      </p:sp>
      <p:sp>
        <p:nvSpPr>
          <p:cNvPr id="125" name="Content Placeholder 5">
            <a:extLst>
              <a:ext uri="{FF2B5EF4-FFF2-40B4-BE49-F238E27FC236}">
                <a16:creationId xmlns:a16="http://schemas.microsoft.com/office/drawing/2014/main" id="{D23039C8-DAB0-4D52-80B2-02ECE61A2B90}"/>
              </a:ext>
            </a:extLst>
          </p:cNvPr>
          <p:cNvSpPr txBox="1">
            <a:spLocks/>
          </p:cNvSpPr>
          <p:nvPr/>
        </p:nvSpPr>
        <p:spPr>
          <a:xfrm>
            <a:off x="648000" y="3734131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Team Lead</a:t>
            </a:r>
          </a:p>
        </p:txBody>
      </p:sp>
      <p:sp>
        <p:nvSpPr>
          <p:cNvPr id="124" name="Content Placeholder 5">
            <a:extLst>
              <a:ext uri="{FF2B5EF4-FFF2-40B4-BE49-F238E27FC236}">
                <a16:creationId xmlns:a16="http://schemas.microsoft.com/office/drawing/2014/main" id="{18D7CBB1-4D01-40F8-8167-8776D2C86F42}"/>
              </a:ext>
            </a:extLst>
          </p:cNvPr>
          <p:cNvSpPr txBox="1">
            <a:spLocks/>
          </p:cNvSpPr>
          <p:nvPr/>
        </p:nvSpPr>
        <p:spPr>
          <a:xfrm>
            <a:off x="648000" y="4014942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</a:rPr>
              <a:t>Team Member</a:t>
            </a:r>
          </a:p>
        </p:txBody>
      </p:sp>
      <p:grpSp>
        <p:nvGrpSpPr>
          <p:cNvPr id="2" name="Group 1" descr="Chapter (capability) lead team member">
            <a:extLst>
              <a:ext uri="{FF2B5EF4-FFF2-40B4-BE49-F238E27FC236}">
                <a16:creationId xmlns:a16="http://schemas.microsoft.com/office/drawing/2014/main" id="{AE83BB71-EA8C-4559-A447-0F63651B9089}"/>
              </a:ext>
            </a:extLst>
          </p:cNvPr>
          <p:cNvGrpSpPr/>
          <p:nvPr/>
        </p:nvGrpSpPr>
        <p:grpSpPr>
          <a:xfrm>
            <a:off x="648000" y="4285952"/>
            <a:ext cx="1800000" cy="288000"/>
            <a:chOff x="648000" y="4285952"/>
            <a:chExt cx="1800000" cy="288000"/>
          </a:xfrm>
        </p:grpSpPr>
        <p:sp>
          <p:nvSpPr>
            <p:cNvPr id="128" name="Content Placeholder 5">
              <a:extLst>
                <a:ext uri="{FF2B5EF4-FFF2-40B4-BE49-F238E27FC236}">
                  <a16:creationId xmlns:a16="http://schemas.microsoft.com/office/drawing/2014/main" id="{A7F0D14A-D18B-42EA-BAE7-ABFC1C498647}"/>
                </a:ext>
              </a:extLst>
            </p:cNvPr>
            <p:cNvSpPr txBox="1">
              <a:spLocks/>
            </p:cNvSpPr>
            <p:nvPr/>
          </p:nvSpPr>
          <p:spPr>
            <a:xfrm>
              <a:off x="648000" y="4295753"/>
              <a:ext cx="1800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</a:rPr>
                <a:t>Team Member</a:t>
              </a:r>
            </a:p>
          </p:txBody>
        </p:sp>
        <p:pic>
          <p:nvPicPr>
            <p:cNvPr id="62" name="Graphic 61" descr="Chapter (capability) lead icon&#10;">
              <a:extLst>
                <a:ext uri="{FF2B5EF4-FFF2-40B4-BE49-F238E27FC236}">
                  <a16:creationId xmlns:a16="http://schemas.microsoft.com/office/drawing/2014/main" id="{F9F459B8-0ABA-45BB-A0C7-D064F6D2D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000" y="4285952"/>
              <a:ext cx="288000" cy="288000"/>
            </a:xfrm>
            <a:prstGeom prst="rect">
              <a:avLst/>
            </a:prstGeom>
          </p:spPr>
        </p:pic>
      </p:grpSp>
      <p:sp>
        <p:nvSpPr>
          <p:cNvPr id="122" name="Content Placeholder 5">
            <a:extLst>
              <a:ext uri="{FF2B5EF4-FFF2-40B4-BE49-F238E27FC236}">
                <a16:creationId xmlns:a16="http://schemas.microsoft.com/office/drawing/2014/main" id="{6E971D14-AE5F-4D24-A471-7007DDAE2C8B}"/>
              </a:ext>
            </a:extLst>
          </p:cNvPr>
          <p:cNvSpPr txBox="1">
            <a:spLocks/>
          </p:cNvSpPr>
          <p:nvPr/>
        </p:nvSpPr>
        <p:spPr>
          <a:xfrm>
            <a:off x="648000" y="4576564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Team Lead</a:t>
            </a:r>
          </a:p>
        </p:txBody>
      </p:sp>
      <p:sp>
        <p:nvSpPr>
          <p:cNvPr id="127" name="Content Placeholder 5">
            <a:extLst>
              <a:ext uri="{FF2B5EF4-FFF2-40B4-BE49-F238E27FC236}">
                <a16:creationId xmlns:a16="http://schemas.microsoft.com/office/drawing/2014/main" id="{249A8E19-D8D9-4EC5-BB15-47A70ADC2ED5}"/>
              </a:ext>
            </a:extLst>
          </p:cNvPr>
          <p:cNvSpPr txBox="1">
            <a:spLocks/>
          </p:cNvSpPr>
          <p:nvPr/>
        </p:nvSpPr>
        <p:spPr>
          <a:xfrm>
            <a:off x="648000" y="4857375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</a:rPr>
              <a:t>Team Member</a:t>
            </a:r>
          </a:p>
        </p:txBody>
      </p:sp>
      <p:sp>
        <p:nvSpPr>
          <p:cNvPr id="123" name="Content Placeholder 5">
            <a:extLst>
              <a:ext uri="{FF2B5EF4-FFF2-40B4-BE49-F238E27FC236}">
                <a16:creationId xmlns:a16="http://schemas.microsoft.com/office/drawing/2014/main" id="{FEC91D76-CF80-48F3-B043-CEAD222C4367}"/>
              </a:ext>
            </a:extLst>
          </p:cNvPr>
          <p:cNvSpPr txBox="1">
            <a:spLocks/>
          </p:cNvSpPr>
          <p:nvPr/>
        </p:nvSpPr>
        <p:spPr>
          <a:xfrm>
            <a:off x="648000" y="5138188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</a:rPr>
              <a:t>Team Member</a:t>
            </a:r>
          </a:p>
        </p:txBody>
      </p:sp>
      <p:sp>
        <p:nvSpPr>
          <p:cNvPr id="109" name="Content Placeholder 5">
            <a:extLst>
              <a:ext uri="{FF2B5EF4-FFF2-40B4-BE49-F238E27FC236}">
                <a16:creationId xmlns:a16="http://schemas.microsoft.com/office/drawing/2014/main" id="{9CA7C7EF-074E-4A19-98E9-878BDECC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011619" y="2476800"/>
            <a:ext cx="2160000" cy="306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5" name="Content Placeholder 5">
            <a:extLst>
              <a:ext uri="{FF2B5EF4-FFF2-40B4-BE49-F238E27FC236}">
                <a16:creationId xmlns:a16="http://schemas.microsoft.com/office/drawing/2014/main" id="{E8BF0578-4B80-4A9D-BC8F-686B266F84B3}"/>
              </a:ext>
            </a:extLst>
          </p:cNvPr>
          <p:cNvSpPr txBox="1">
            <a:spLocks/>
          </p:cNvSpPr>
          <p:nvPr/>
        </p:nvSpPr>
        <p:spPr>
          <a:xfrm>
            <a:off x="3011619" y="2478689"/>
            <a:ext cx="216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Outcome (Tribe)</a:t>
            </a:r>
          </a:p>
        </p:txBody>
      </p:sp>
      <p:sp>
        <p:nvSpPr>
          <p:cNvPr id="110" name="Content Placeholder 5">
            <a:extLst>
              <a:ext uri="{FF2B5EF4-FFF2-40B4-BE49-F238E27FC236}">
                <a16:creationId xmlns:a16="http://schemas.microsoft.com/office/drawing/2014/main" id="{5A7F48D6-5AAC-42CD-B4B5-084B7C075DDC}"/>
              </a:ext>
            </a:extLst>
          </p:cNvPr>
          <p:cNvSpPr txBox="1">
            <a:spLocks/>
          </p:cNvSpPr>
          <p:nvPr/>
        </p:nvSpPr>
        <p:spPr>
          <a:xfrm>
            <a:off x="3191619" y="3172509"/>
            <a:ext cx="1800000" cy="252000"/>
          </a:xfrm>
          <a:prstGeom prst="rect">
            <a:avLst/>
          </a:prstGeom>
          <a:solidFill>
            <a:srgbClr val="53565A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Outcome Lead</a:t>
            </a:r>
          </a:p>
        </p:txBody>
      </p:sp>
      <p:sp>
        <p:nvSpPr>
          <p:cNvPr id="118" name="Content Placeholder 5">
            <a:extLst>
              <a:ext uri="{FF2B5EF4-FFF2-40B4-BE49-F238E27FC236}">
                <a16:creationId xmlns:a16="http://schemas.microsoft.com/office/drawing/2014/main" id="{0698A930-114E-4D8F-BAC6-B2855FFEC2BF}"/>
              </a:ext>
            </a:extLst>
          </p:cNvPr>
          <p:cNvSpPr txBox="1">
            <a:spLocks/>
          </p:cNvSpPr>
          <p:nvPr/>
        </p:nvSpPr>
        <p:spPr>
          <a:xfrm>
            <a:off x="3191619" y="3453320"/>
            <a:ext cx="1800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Team (Squad)</a:t>
            </a:r>
          </a:p>
        </p:txBody>
      </p:sp>
      <p:sp>
        <p:nvSpPr>
          <p:cNvPr id="114" name="Content Placeholder 5">
            <a:extLst>
              <a:ext uri="{FF2B5EF4-FFF2-40B4-BE49-F238E27FC236}">
                <a16:creationId xmlns:a16="http://schemas.microsoft.com/office/drawing/2014/main" id="{C625617A-73CC-4EF5-ADB3-DC286856C342}"/>
              </a:ext>
            </a:extLst>
          </p:cNvPr>
          <p:cNvSpPr txBox="1">
            <a:spLocks/>
          </p:cNvSpPr>
          <p:nvPr/>
        </p:nvSpPr>
        <p:spPr>
          <a:xfrm>
            <a:off x="3191619" y="3734131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Team Lead</a:t>
            </a:r>
          </a:p>
        </p:txBody>
      </p:sp>
      <p:sp>
        <p:nvSpPr>
          <p:cNvPr id="113" name="Content Placeholder 5">
            <a:extLst>
              <a:ext uri="{FF2B5EF4-FFF2-40B4-BE49-F238E27FC236}">
                <a16:creationId xmlns:a16="http://schemas.microsoft.com/office/drawing/2014/main" id="{1164CCC3-3BB3-4899-A73B-EBBA6BD1C99F}"/>
              </a:ext>
            </a:extLst>
          </p:cNvPr>
          <p:cNvSpPr txBox="1">
            <a:spLocks/>
          </p:cNvSpPr>
          <p:nvPr/>
        </p:nvSpPr>
        <p:spPr>
          <a:xfrm>
            <a:off x="3191619" y="4014942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</a:rPr>
              <a:t>Team Member</a:t>
            </a:r>
          </a:p>
        </p:txBody>
      </p:sp>
      <p:sp>
        <p:nvSpPr>
          <p:cNvPr id="117" name="Content Placeholder 5">
            <a:extLst>
              <a:ext uri="{FF2B5EF4-FFF2-40B4-BE49-F238E27FC236}">
                <a16:creationId xmlns:a16="http://schemas.microsoft.com/office/drawing/2014/main" id="{240E5BF1-0C63-4D73-9397-B18DD74DECF2}"/>
              </a:ext>
            </a:extLst>
          </p:cNvPr>
          <p:cNvSpPr txBox="1">
            <a:spLocks/>
          </p:cNvSpPr>
          <p:nvPr/>
        </p:nvSpPr>
        <p:spPr>
          <a:xfrm>
            <a:off x="3191619" y="4295753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</a:rPr>
              <a:t>Team Member</a:t>
            </a:r>
          </a:p>
        </p:txBody>
      </p:sp>
      <p:grpSp>
        <p:nvGrpSpPr>
          <p:cNvPr id="7" name="Group 6" descr="Chapter (capability) lead team lead">
            <a:extLst>
              <a:ext uri="{FF2B5EF4-FFF2-40B4-BE49-F238E27FC236}">
                <a16:creationId xmlns:a16="http://schemas.microsoft.com/office/drawing/2014/main" id="{9517BB46-852B-408F-9BC6-1E2333D1B6F9}"/>
              </a:ext>
            </a:extLst>
          </p:cNvPr>
          <p:cNvGrpSpPr/>
          <p:nvPr/>
        </p:nvGrpSpPr>
        <p:grpSpPr>
          <a:xfrm>
            <a:off x="3191619" y="4559336"/>
            <a:ext cx="1800000" cy="288000"/>
            <a:chOff x="3191619" y="4559336"/>
            <a:chExt cx="1800000" cy="288000"/>
          </a:xfrm>
        </p:grpSpPr>
        <p:sp>
          <p:nvSpPr>
            <p:cNvPr id="111" name="Content Placeholder 5">
              <a:extLst>
                <a:ext uri="{FF2B5EF4-FFF2-40B4-BE49-F238E27FC236}">
                  <a16:creationId xmlns:a16="http://schemas.microsoft.com/office/drawing/2014/main" id="{9C1A0EC7-1E2E-426A-8682-BD3B3A901E64}"/>
                </a:ext>
              </a:extLst>
            </p:cNvPr>
            <p:cNvSpPr txBox="1">
              <a:spLocks/>
            </p:cNvSpPr>
            <p:nvPr/>
          </p:nvSpPr>
          <p:spPr>
            <a:xfrm>
              <a:off x="3191619" y="4576564"/>
              <a:ext cx="1800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  <a:latin typeface="+mj-lt"/>
                </a:rPr>
                <a:t>Team Lead</a:t>
              </a:r>
            </a:p>
          </p:txBody>
        </p:sp>
        <p:pic>
          <p:nvPicPr>
            <p:cNvPr id="59" name="Graphic 58" descr="Settings with solid fill">
              <a:extLst>
                <a:ext uri="{FF2B5EF4-FFF2-40B4-BE49-F238E27FC236}">
                  <a16:creationId xmlns:a16="http://schemas.microsoft.com/office/drawing/2014/main" id="{39B72D82-9526-49B1-A2D1-C1A3A2462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0857" y="4559336"/>
              <a:ext cx="288000" cy="288000"/>
            </a:xfrm>
            <a:prstGeom prst="rect">
              <a:avLst/>
            </a:prstGeom>
          </p:spPr>
        </p:pic>
      </p:grpSp>
      <p:sp>
        <p:nvSpPr>
          <p:cNvPr id="116" name="Content Placeholder 5">
            <a:extLst>
              <a:ext uri="{FF2B5EF4-FFF2-40B4-BE49-F238E27FC236}">
                <a16:creationId xmlns:a16="http://schemas.microsoft.com/office/drawing/2014/main" id="{925AE808-0304-43B3-BB94-1DCBA6BD3BB9}"/>
              </a:ext>
            </a:extLst>
          </p:cNvPr>
          <p:cNvSpPr txBox="1">
            <a:spLocks/>
          </p:cNvSpPr>
          <p:nvPr/>
        </p:nvSpPr>
        <p:spPr>
          <a:xfrm>
            <a:off x="3191619" y="4857375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</a:rPr>
              <a:t>Team Member</a:t>
            </a:r>
          </a:p>
        </p:txBody>
      </p:sp>
      <p:sp>
        <p:nvSpPr>
          <p:cNvPr id="112" name="Content Placeholder 5">
            <a:extLst>
              <a:ext uri="{FF2B5EF4-FFF2-40B4-BE49-F238E27FC236}">
                <a16:creationId xmlns:a16="http://schemas.microsoft.com/office/drawing/2014/main" id="{FAA14E2C-F28C-4619-9865-85FDBE1FA1CB}"/>
              </a:ext>
            </a:extLst>
          </p:cNvPr>
          <p:cNvSpPr txBox="1">
            <a:spLocks/>
          </p:cNvSpPr>
          <p:nvPr/>
        </p:nvSpPr>
        <p:spPr>
          <a:xfrm>
            <a:off x="3191619" y="5138188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</a:rPr>
              <a:t>Team Member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C5653C24-F939-46A4-8D67-16ADD9731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55238" y="2476800"/>
            <a:ext cx="2160000" cy="306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Content Placeholder 5">
            <a:extLst>
              <a:ext uri="{FF2B5EF4-FFF2-40B4-BE49-F238E27FC236}">
                <a16:creationId xmlns:a16="http://schemas.microsoft.com/office/drawing/2014/main" id="{C1FAEC22-3733-45E0-A4E0-5590EF257D90}"/>
              </a:ext>
            </a:extLst>
          </p:cNvPr>
          <p:cNvSpPr txBox="1">
            <a:spLocks/>
          </p:cNvSpPr>
          <p:nvPr/>
        </p:nvSpPr>
        <p:spPr>
          <a:xfrm>
            <a:off x="5555238" y="2478689"/>
            <a:ext cx="2160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Outcome (Tribe)</a:t>
            </a:r>
          </a:p>
        </p:txBody>
      </p:sp>
      <p:sp>
        <p:nvSpPr>
          <p:cNvPr id="72" name="Content Placeholder 5">
            <a:extLst>
              <a:ext uri="{FF2B5EF4-FFF2-40B4-BE49-F238E27FC236}">
                <a16:creationId xmlns:a16="http://schemas.microsoft.com/office/drawing/2014/main" id="{D1AC8675-5646-45F2-885C-8CD448D07FFA}"/>
              </a:ext>
            </a:extLst>
          </p:cNvPr>
          <p:cNvSpPr txBox="1">
            <a:spLocks/>
          </p:cNvSpPr>
          <p:nvPr/>
        </p:nvSpPr>
        <p:spPr>
          <a:xfrm>
            <a:off x="5735238" y="3172509"/>
            <a:ext cx="1800000" cy="252000"/>
          </a:xfrm>
          <a:prstGeom prst="rect">
            <a:avLst/>
          </a:prstGeom>
          <a:solidFill>
            <a:srgbClr val="53565A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Outcome Lead</a:t>
            </a:r>
          </a:p>
        </p:txBody>
      </p:sp>
      <p:sp>
        <p:nvSpPr>
          <p:cNvPr id="81" name="Content Placeholder 5">
            <a:extLst>
              <a:ext uri="{FF2B5EF4-FFF2-40B4-BE49-F238E27FC236}">
                <a16:creationId xmlns:a16="http://schemas.microsoft.com/office/drawing/2014/main" id="{7763F4EC-926E-4632-BF5C-FC9A9FE3A4B9}"/>
              </a:ext>
            </a:extLst>
          </p:cNvPr>
          <p:cNvSpPr txBox="1">
            <a:spLocks/>
          </p:cNvSpPr>
          <p:nvPr/>
        </p:nvSpPr>
        <p:spPr>
          <a:xfrm>
            <a:off x="5735238" y="3453320"/>
            <a:ext cx="1800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Team (Squad)</a:t>
            </a:r>
          </a:p>
        </p:txBody>
      </p:sp>
      <p:sp>
        <p:nvSpPr>
          <p:cNvPr id="77" name="Content Placeholder 5">
            <a:extLst>
              <a:ext uri="{FF2B5EF4-FFF2-40B4-BE49-F238E27FC236}">
                <a16:creationId xmlns:a16="http://schemas.microsoft.com/office/drawing/2014/main" id="{08018DB6-8510-40DE-B161-BC0178546598}"/>
              </a:ext>
            </a:extLst>
          </p:cNvPr>
          <p:cNvSpPr txBox="1">
            <a:spLocks/>
          </p:cNvSpPr>
          <p:nvPr/>
        </p:nvSpPr>
        <p:spPr>
          <a:xfrm>
            <a:off x="5735238" y="3734131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Team Lead</a:t>
            </a:r>
          </a:p>
        </p:txBody>
      </p:sp>
      <p:sp>
        <p:nvSpPr>
          <p:cNvPr id="76" name="Content Placeholder 5">
            <a:extLst>
              <a:ext uri="{FF2B5EF4-FFF2-40B4-BE49-F238E27FC236}">
                <a16:creationId xmlns:a16="http://schemas.microsoft.com/office/drawing/2014/main" id="{C8928D05-1846-4ED0-BB8C-9658BC94D2A2}"/>
              </a:ext>
            </a:extLst>
          </p:cNvPr>
          <p:cNvSpPr txBox="1">
            <a:spLocks/>
          </p:cNvSpPr>
          <p:nvPr/>
        </p:nvSpPr>
        <p:spPr>
          <a:xfrm>
            <a:off x="5735238" y="4014942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</a:rPr>
              <a:t>Team Member</a:t>
            </a:r>
          </a:p>
        </p:txBody>
      </p:sp>
      <p:sp>
        <p:nvSpPr>
          <p:cNvPr id="80" name="Content Placeholder 5">
            <a:extLst>
              <a:ext uri="{FF2B5EF4-FFF2-40B4-BE49-F238E27FC236}">
                <a16:creationId xmlns:a16="http://schemas.microsoft.com/office/drawing/2014/main" id="{D4AD4307-7845-4854-9BCD-F8B749AF906F}"/>
              </a:ext>
            </a:extLst>
          </p:cNvPr>
          <p:cNvSpPr txBox="1">
            <a:spLocks/>
          </p:cNvSpPr>
          <p:nvPr/>
        </p:nvSpPr>
        <p:spPr>
          <a:xfrm>
            <a:off x="5735238" y="4295753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</a:rPr>
              <a:t>Team Member</a:t>
            </a:r>
          </a:p>
        </p:txBody>
      </p:sp>
      <p:sp>
        <p:nvSpPr>
          <p:cNvPr id="74" name="Content Placeholder 5">
            <a:extLst>
              <a:ext uri="{FF2B5EF4-FFF2-40B4-BE49-F238E27FC236}">
                <a16:creationId xmlns:a16="http://schemas.microsoft.com/office/drawing/2014/main" id="{32816CA3-4B62-4D20-A986-DB50E53A385F}"/>
              </a:ext>
            </a:extLst>
          </p:cNvPr>
          <p:cNvSpPr txBox="1">
            <a:spLocks/>
          </p:cNvSpPr>
          <p:nvPr/>
        </p:nvSpPr>
        <p:spPr>
          <a:xfrm>
            <a:off x="5735238" y="4576564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  <a:latin typeface="+mj-lt"/>
              </a:rPr>
              <a:t>Team Lead</a:t>
            </a:r>
          </a:p>
        </p:txBody>
      </p:sp>
      <p:sp>
        <p:nvSpPr>
          <p:cNvPr id="79" name="Content Placeholder 5">
            <a:extLst>
              <a:ext uri="{FF2B5EF4-FFF2-40B4-BE49-F238E27FC236}">
                <a16:creationId xmlns:a16="http://schemas.microsoft.com/office/drawing/2014/main" id="{F0E8EFD5-B658-4761-85EE-16F813EDCDFE}"/>
              </a:ext>
            </a:extLst>
          </p:cNvPr>
          <p:cNvSpPr txBox="1">
            <a:spLocks/>
          </p:cNvSpPr>
          <p:nvPr/>
        </p:nvSpPr>
        <p:spPr>
          <a:xfrm>
            <a:off x="5735238" y="4857375"/>
            <a:ext cx="180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53565A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rgbClr val="53565A"/>
                </a:solidFill>
              </a:rPr>
              <a:t>Team Member</a:t>
            </a:r>
          </a:p>
        </p:txBody>
      </p:sp>
      <p:grpSp>
        <p:nvGrpSpPr>
          <p:cNvPr id="8" name="Group 7" descr="Chapter (capability) lead team member">
            <a:extLst>
              <a:ext uri="{FF2B5EF4-FFF2-40B4-BE49-F238E27FC236}">
                <a16:creationId xmlns:a16="http://schemas.microsoft.com/office/drawing/2014/main" id="{3D14473E-4A4E-417D-9F46-92F339CB21B7}"/>
              </a:ext>
            </a:extLst>
          </p:cNvPr>
          <p:cNvGrpSpPr/>
          <p:nvPr/>
        </p:nvGrpSpPr>
        <p:grpSpPr>
          <a:xfrm>
            <a:off x="5735238" y="5116248"/>
            <a:ext cx="1800000" cy="288000"/>
            <a:chOff x="5735238" y="5116248"/>
            <a:chExt cx="1800000" cy="288000"/>
          </a:xfrm>
        </p:grpSpPr>
        <p:sp>
          <p:nvSpPr>
            <p:cNvPr id="75" name="Content Placeholder 5">
              <a:extLst>
                <a:ext uri="{FF2B5EF4-FFF2-40B4-BE49-F238E27FC236}">
                  <a16:creationId xmlns:a16="http://schemas.microsoft.com/office/drawing/2014/main" id="{2DD7016B-0217-4295-A1DF-B850B011C089}"/>
                </a:ext>
              </a:extLst>
            </p:cNvPr>
            <p:cNvSpPr txBox="1">
              <a:spLocks/>
            </p:cNvSpPr>
            <p:nvPr/>
          </p:nvSpPr>
          <p:spPr>
            <a:xfrm>
              <a:off x="5735238" y="5138188"/>
              <a:ext cx="1800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3565A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solidFill>
                    <a:srgbClr val="53565A"/>
                  </a:solidFill>
                </a:rPr>
                <a:t>Team Member</a:t>
              </a:r>
            </a:p>
          </p:txBody>
        </p:sp>
        <p:pic>
          <p:nvPicPr>
            <p:cNvPr id="6" name="Graphic 5" descr="Settings outline">
              <a:extLst>
                <a:ext uri="{FF2B5EF4-FFF2-40B4-BE49-F238E27FC236}">
                  <a16:creationId xmlns:a16="http://schemas.microsoft.com/office/drawing/2014/main" id="{0D9C199D-3EE8-4D7A-9312-9C5B739DD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08000" y="5116248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95" name="Table 10">
            <a:extLst>
              <a:ext uri="{FF2B5EF4-FFF2-40B4-BE49-F238E27FC236}">
                <a16:creationId xmlns:a16="http://schemas.microsoft.com/office/drawing/2014/main" id="{52C7682E-CA8F-468D-8B48-5D33D1A1D344}"/>
              </a:ext>
            </a:extLst>
          </p:cNvPr>
          <p:cNvGraphicFramePr>
            <a:graphicFrameLocks/>
          </p:cNvGraphicFramePr>
          <p:nvPr/>
        </p:nvGraphicFramePr>
        <p:xfrm>
          <a:off x="439404" y="5679834"/>
          <a:ext cx="3402000" cy="72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When should this be adopted?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</a:tbl>
          </a:graphicData>
        </a:graphic>
      </p:graphicFrame>
      <p:graphicFrame>
        <p:nvGraphicFramePr>
          <p:cNvPr id="96" name="Table 10">
            <a:extLst>
              <a:ext uri="{FF2B5EF4-FFF2-40B4-BE49-F238E27FC236}">
                <a16:creationId xmlns:a16="http://schemas.microsoft.com/office/drawing/2014/main" id="{79DEEC1D-1881-4712-A632-6CA799BD8CCA}"/>
              </a:ext>
            </a:extLst>
          </p:cNvPr>
          <p:cNvGraphicFramePr>
            <a:graphicFrameLocks/>
          </p:cNvGraphicFramePr>
          <p:nvPr/>
        </p:nvGraphicFramePr>
        <p:xfrm>
          <a:off x="4313238" y="5679834"/>
          <a:ext cx="3402000" cy="72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Potential drawbacks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</a:tbl>
          </a:graphicData>
        </a:graphic>
      </p:graphicFrame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9DFDD4F-C0E7-43C0-AD0D-3AEB84776230}"/>
              </a:ext>
            </a:extLst>
          </p:cNvPr>
          <p:cNvSpPr txBox="1">
            <a:spLocks/>
          </p:cNvSpPr>
          <p:nvPr/>
        </p:nvSpPr>
        <p:spPr>
          <a:xfrm>
            <a:off x="8195923" y="1884521"/>
            <a:ext cx="3565523" cy="585459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How would you rate this structure orientation?</a:t>
            </a:r>
          </a:p>
        </p:txBody>
      </p:sp>
      <p:sp>
        <p:nvSpPr>
          <p:cNvPr id="64" name="Content Placeholder 5">
            <a:extLst>
              <a:ext uri="{FF2B5EF4-FFF2-40B4-BE49-F238E27FC236}">
                <a16:creationId xmlns:a16="http://schemas.microsoft.com/office/drawing/2014/main" id="{C884A31B-9FED-460D-B377-FE695198B286}"/>
              </a:ext>
            </a:extLst>
          </p:cNvPr>
          <p:cNvSpPr txBox="1">
            <a:spLocks/>
          </p:cNvSpPr>
          <p:nvPr/>
        </p:nvSpPr>
        <p:spPr>
          <a:xfrm>
            <a:off x="8191499" y="2475589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Customer Responsiveness</a:t>
            </a:r>
          </a:p>
        </p:txBody>
      </p:sp>
      <p:sp>
        <p:nvSpPr>
          <p:cNvPr id="65" name="Arrow: Down 64" descr="Arrow pointing down.">
            <a:extLst>
              <a:ext uri="{FF2B5EF4-FFF2-40B4-BE49-F238E27FC236}">
                <a16:creationId xmlns:a16="http://schemas.microsoft.com/office/drawing/2014/main" id="{CF6BCCDC-7F59-4F80-A649-0AFC4DD254D6}"/>
              </a:ext>
            </a:extLst>
          </p:cNvPr>
          <p:cNvSpPr/>
          <p:nvPr/>
        </p:nvSpPr>
        <p:spPr>
          <a:xfrm>
            <a:off x="11160000" y="2477422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7ECC7003-B9FB-4699-9C66-6FF51778E4DB}"/>
              </a:ext>
            </a:extLst>
          </p:cNvPr>
          <p:cNvSpPr txBox="1">
            <a:spLocks/>
          </p:cNvSpPr>
          <p:nvPr/>
        </p:nvSpPr>
        <p:spPr>
          <a:xfrm>
            <a:off x="8191499" y="2984767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Cost Efficiency</a:t>
            </a:r>
          </a:p>
        </p:txBody>
      </p:sp>
      <p:sp>
        <p:nvSpPr>
          <p:cNvPr id="82" name="Arrow: Down 81" descr="Arrow pointing down.">
            <a:extLst>
              <a:ext uri="{FF2B5EF4-FFF2-40B4-BE49-F238E27FC236}">
                <a16:creationId xmlns:a16="http://schemas.microsoft.com/office/drawing/2014/main" id="{B4A84C47-9915-4300-A519-0987C2B2C88A}"/>
              </a:ext>
            </a:extLst>
          </p:cNvPr>
          <p:cNvSpPr/>
          <p:nvPr/>
        </p:nvSpPr>
        <p:spPr>
          <a:xfrm>
            <a:off x="11160000" y="2991976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Content Placeholder 5">
            <a:extLst>
              <a:ext uri="{FF2B5EF4-FFF2-40B4-BE49-F238E27FC236}">
                <a16:creationId xmlns:a16="http://schemas.microsoft.com/office/drawing/2014/main" id="{642FA9FE-6E6C-4F57-86C0-A795A10BF674}"/>
              </a:ext>
            </a:extLst>
          </p:cNvPr>
          <p:cNvSpPr txBox="1">
            <a:spLocks/>
          </p:cNvSpPr>
          <p:nvPr/>
        </p:nvSpPr>
        <p:spPr>
          <a:xfrm>
            <a:off x="8191499" y="3493945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Delivering Innovative Solutions</a:t>
            </a:r>
          </a:p>
        </p:txBody>
      </p:sp>
      <p:sp>
        <p:nvSpPr>
          <p:cNvPr id="84" name="Arrow: Down 83" descr="Arrow pointing down.">
            <a:extLst>
              <a:ext uri="{FF2B5EF4-FFF2-40B4-BE49-F238E27FC236}">
                <a16:creationId xmlns:a16="http://schemas.microsoft.com/office/drawing/2014/main" id="{B401339E-3D4E-4F07-B707-AF01800DCE65}"/>
              </a:ext>
            </a:extLst>
          </p:cNvPr>
          <p:cNvSpPr/>
          <p:nvPr/>
        </p:nvSpPr>
        <p:spPr>
          <a:xfrm>
            <a:off x="11160000" y="3499952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Content Placeholder 5">
            <a:extLst>
              <a:ext uri="{FF2B5EF4-FFF2-40B4-BE49-F238E27FC236}">
                <a16:creationId xmlns:a16="http://schemas.microsoft.com/office/drawing/2014/main" id="{B70DEA55-C520-4B05-9C20-BA72F13D33B9}"/>
              </a:ext>
            </a:extLst>
          </p:cNvPr>
          <p:cNvSpPr txBox="1">
            <a:spLocks/>
          </p:cNvSpPr>
          <p:nvPr/>
        </p:nvSpPr>
        <p:spPr>
          <a:xfrm>
            <a:off x="8191499" y="4003123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Coordination and Collaboration</a:t>
            </a:r>
          </a:p>
        </p:txBody>
      </p:sp>
      <p:sp>
        <p:nvSpPr>
          <p:cNvPr id="87" name="Arrow: Down 86" descr="Arrow pointing down.">
            <a:extLst>
              <a:ext uri="{FF2B5EF4-FFF2-40B4-BE49-F238E27FC236}">
                <a16:creationId xmlns:a16="http://schemas.microsoft.com/office/drawing/2014/main" id="{C366757B-C396-4235-A607-9AEF98326A5A}"/>
              </a:ext>
            </a:extLst>
          </p:cNvPr>
          <p:cNvSpPr/>
          <p:nvPr/>
        </p:nvSpPr>
        <p:spPr>
          <a:xfrm>
            <a:off x="11160000" y="4007928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Content Placeholder 5">
            <a:extLst>
              <a:ext uri="{FF2B5EF4-FFF2-40B4-BE49-F238E27FC236}">
                <a16:creationId xmlns:a16="http://schemas.microsoft.com/office/drawing/2014/main" id="{E6E8C837-C5B0-4648-9336-C4B634775507}"/>
              </a:ext>
            </a:extLst>
          </p:cNvPr>
          <p:cNvSpPr txBox="1">
            <a:spLocks/>
          </p:cNvSpPr>
          <p:nvPr/>
        </p:nvSpPr>
        <p:spPr>
          <a:xfrm>
            <a:off x="8191499" y="4512301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Positive Team Culture</a:t>
            </a:r>
          </a:p>
        </p:txBody>
      </p:sp>
      <p:sp>
        <p:nvSpPr>
          <p:cNvPr id="89" name="Arrow: Down 88" descr="Arrow pointing down.">
            <a:extLst>
              <a:ext uri="{FF2B5EF4-FFF2-40B4-BE49-F238E27FC236}">
                <a16:creationId xmlns:a16="http://schemas.microsoft.com/office/drawing/2014/main" id="{F60F1552-741B-463C-8DB2-12C63DABB345}"/>
              </a:ext>
            </a:extLst>
          </p:cNvPr>
          <p:cNvSpPr/>
          <p:nvPr/>
        </p:nvSpPr>
        <p:spPr>
          <a:xfrm>
            <a:off x="11160000" y="4515904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Content Placeholder 5">
            <a:extLst>
              <a:ext uri="{FF2B5EF4-FFF2-40B4-BE49-F238E27FC236}">
                <a16:creationId xmlns:a16="http://schemas.microsoft.com/office/drawing/2014/main" id="{E8CBF79A-4719-4674-A487-FAFF5275CC19}"/>
              </a:ext>
            </a:extLst>
          </p:cNvPr>
          <p:cNvSpPr txBox="1">
            <a:spLocks/>
          </p:cNvSpPr>
          <p:nvPr/>
        </p:nvSpPr>
        <p:spPr>
          <a:xfrm>
            <a:off x="8191499" y="5021479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Skills and Career Development</a:t>
            </a:r>
          </a:p>
        </p:txBody>
      </p:sp>
      <p:sp>
        <p:nvSpPr>
          <p:cNvPr id="91" name="Arrow: Down 90" descr="Arrow pointing down.">
            <a:extLst>
              <a:ext uri="{FF2B5EF4-FFF2-40B4-BE49-F238E27FC236}">
                <a16:creationId xmlns:a16="http://schemas.microsoft.com/office/drawing/2014/main" id="{41CDCE14-B919-4C62-B83B-BC9A3D50E435}"/>
              </a:ext>
            </a:extLst>
          </p:cNvPr>
          <p:cNvSpPr/>
          <p:nvPr/>
        </p:nvSpPr>
        <p:spPr>
          <a:xfrm>
            <a:off x="11160000" y="5023880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7" name="Content Placeholder 5">
            <a:extLst>
              <a:ext uri="{FF2B5EF4-FFF2-40B4-BE49-F238E27FC236}">
                <a16:creationId xmlns:a16="http://schemas.microsoft.com/office/drawing/2014/main" id="{FD0539A9-7159-40C8-81E3-69997742AB9B}"/>
              </a:ext>
            </a:extLst>
          </p:cNvPr>
          <p:cNvSpPr txBox="1">
            <a:spLocks/>
          </p:cNvSpPr>
          <p:nvPr/>
        </p:nvSpPr>
        <p:spPr>
          <a:xfrm>
            <a:off x="8191499" y="5530657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000" dirty="0">
                <a:solidFill>
                  <a:schemeClr val="accent3"/>
                </a:solidFill>
                <a:latin typeface="+mj-lt"/>
              </a:rPr>
              <a:t>Clear Accountabilities</a:t>
            </a:r>
          </a:p>
        </p:txBody>
      </p:sp>
      <p:sp>
        <p:nvSpPr>
          <p:cNvPr id="98" name="Arrow: Down 97" descr="Arrow pointing down.">
            <a:extLst>
              <a:ext uri="{FF2B5EF4-FFF2-40B4-BE49-F238E27FC236}">
                <a16:creationId xmlns:a16="http://schemas.microsoft.com/office/drawing/2014/main" id="{56DC3CDA-C687-4A3E-B46A-F137E989B193}"/>
              </a:ext>
            </a:extLst>
          </p:cNvPr>
          <p:cNvSpPr/>
          <p:nvPr/>
        </p:nvSpPr>
        <p:spPr>
          <a:xfrm>
            <a:off x="11160000" y="5531856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9" name="Content Placeholder 5">
            <a:extLst>
              <a:ext uri="{FF2B5EF4-FFF2-40B4-BE49-F238E27FC236}">
                <a16:creationId xmlns:a16="http://schemas.microsoft.com/office/drawing/2014/main" id="{57387798-F0A9-4C9D-8C04-526B3E15DEB0}"/>
              </a:ext>
            </a:extLst>
          </p:cNvPr>
          <p:cNvSpPr txBox="1">
            <a:spLocks/>
          </p:cNvSpPr>
          <p:nvPr/>
        </p:nvSpPr>
        <p:spPr>
          <a:xfrm>
            <a:off x="8191499" y="6039834"/>
            <a:ext cx="3565523" cy="36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accent3"/>
                </a:solidFill>
                <a:latin typeface="+mj-lt"/>
              </a:rPr>
              <a:t>Adaptable Structure</a:t>
            </a:r>
          </a:p>
        </p:txBody>
      </p:sp>
      <p:sp>
        <p:nvSpPr>
          <p:cNvPr id="100" name="Arrow: Down 99" descr="Arrow pointing down.">
            <a:extLst>
              <a:ext uri="{FF2B5EF4-FFF2-40B4-BE49-F238E27FC236}">
                <a16:creationId xmlns:a16="http://schemas.microsoft.com/office/drawing/2014/main" id="{342D32D6-9BA9-4D98-8B12-66D1E67B3117}"/>
              </a:ext>
            </a:extLst>
          </p:cNvPr>
          <p:cNvSpPr/>
          <p:nvPr/>
        </p:nvSpPr>
        <p:spPr>
          <a:xfrm>
            <a:off x="11160000" y="6039834"/>
            <a:ext cx="288000" cy="432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2" name="Slide Number Placeholder 5">
            <a:extLst>
              <a:ext uri="{FF2B5EF4-FFF2-40B4-BE49-F238E27FC236}">
                <a16:creationId xmlns:a16="http://schemas.microsoft.com/office/drawing/2014/main" id="{BDC5BD70-DC3D-4550-B32F-854ADBDAE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735127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11454</TotalTime>
  <Words>1097</Words>
  <Application>Microsoft Office PowerPoint</Application>
  <PresentationFormat>Widescreen</PresentationFormat>
  <Paragraphs>258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Courier New</vt:lpstr>
      <vt:lpstr>VIC SemiBold</vt:lpstr>
      <vt:lpstr>Arial</vt:lpstr>
      <vt:lpstr>Calibri</vt:lpstr>
      <vt:lpstr>VIC</vt:lpstr>
      <vt:lpstr>VPSC Theme</vt:lpstr>
      <vt:lpstr>Evaluating Structure</vt:lpstr>
      <vt:lpstr>Overview of structures​</vt:lpstr>
      <vt:lpstr>Evaluating functional structure</vt:lpstr>
      <vt:lpstr>Evaluating divisional structure</vt:lpstr>
      <vt:lpstr>Evaluating matrix structure</vt:lpstr>
      <vt:lpstr>Evaluating agile structure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310</cp:revision>
  <cp:lastPrinted>2019-10-07T23:38:14Z</cp:lastPrinted>
  <dcterms:created xsi:type="dcterms:W3CDTF">2021-05-24T06:08:51Z</dcterms:created>
  <dcterms:modified xsi:type="dcterms:W3CDTF">2022-02-02T03:54:31Z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2022-02-02T03:54:29Z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