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371" r:id="rId5"/>
    <p:sldId id="386" r:id="rId6"/>
    <p:sldId id="387" r:id="rId7"/>
    <p:sldId id="372" r:id="rId8"/>
    <p:sldId id="373" r:id="rId9"/>
    <p:sldId id="374" r:id="rId10"/>
    <p:sldId id="375" r:id="rId11"/>
  </p:sldIdLst>
  <p:sldSz cx="12192000" cy="6858000"/>
  <p:notesSz cx="6807200" cy="99393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VIC" panose="00000500000000000000" pitchFamily="50" charset="0"/>
      <p:regular r:id="rId22"/>
      <p:bold r:id="rId23"/>
      <p:italic r:id="rId24"/>
      <p:boldItalic r:id="rId25"/>
    </p:embeddedFont>
    <p:embeddedFont>
      <p:font typeface="VIC SemiBold" panose="00000700000000000000" pitchFamily="50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3" autoAdjust="0"/>
    <p:restoredTop sz="63006" autoAdjust="0"/>
  </p:normalViewPr>
  <p:slideViewPr>
    <p:cSldViewPr snapToGrid="0">
      <p:cViewPr varScale="1">
        <p:scale>
          <a:sx n="98" d="100"/>
          <a:sy n="98" d="100"/>
        </p:scale>
        <p:origin x="27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workshop will focus on sourcing. Where we obtain the skills and capabilities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4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dirty="0">
                <a:solidFill>
                  <a:srgbClr val="00573F"/>
                </a:solidFill>
                <a:effectLst/>
                <a:latin typeface="Segoe UI" panose="020B0502040204020203" pitchFamily="34" charset="0"/>
              </a:rPr>
              <a:t>Build strategy</a:t>
            </a:r>
            <a:endParaRPr lang="en-AU" b="1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this strategy to develop the existing workforce or team with training, coaching, mentoring and skills building.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It can work well for roles that have a high impact on service delivery but are in low supply in the labour market.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AU" sz="1800" dirty="0">
              <a:solidFill>
                <a:srgbClr val="00573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1" dirty="0">
                <a:solidFill>
                  <a:srgbClr val="00573F"/>
                </a:solidFill>
                <a:effectLst/>
                <a:latin typeface="Segoe UI" panose="020B0502040204020203" pitchFamily="34" charset="0"/>
              </a:rPr>
              <a:t>Buy strategy</a:t>
            </a:r>
            <a:endParaRPr lang="en-AU" b="1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this strategy to recruit talent from the Jobs and Skills Exchange or externally.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It can work well for roles that are in high supply in the labour market.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AU" sz="1800" dirty="0">
              <a:solidFill>
                <a:srgbClr val="00573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1" dirty="0">
                <a:solidFill>
                  <a:srgbClr val="00573F"/>
                </a:solidFill>
                <a:effectLst/>
                <a:latin typeface="Segoe UI" panose="020B0502040204020203" pitchFamily="34" charset="0"/>
              </a:rPr>
              <a:t>Borrow strategy </a:t>
            </a:r>
            <a:endParaRPr lang="en-AU" b="1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this strategy to borrow the skills and capabilities you need from other parts of your organisation or the public sector. 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AU" sz="180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This may provide learning opportunities for your workforce and increase mobility. 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AU" sz="180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Rather than source a permanent employee, you may: 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borrow people during peak demand for a short time </a:t>
            </a:r>
            <a:endParaRPr lang="en-AU" sz="180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labour hire </a:t>
            </a:r>
            <a:endParaRPr lang="en-AU" sz="180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professional services for specialist advice or work </a:t>
            </a:r>
            <a:endParaRPr lang="en-AU" sz="180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AU" sz="1800" dirty="0">
              <a:solidFill>
                <a:srgbClr val="00573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1" dirty="0">
                <a:solidFill>
                  <a:srgbClr val="00573F"/>
                </a:solidFill>
                <a:effectLst/>
                <a:latin typeface="Segoe UI" panose="020B0502040204020203" pitchFamily="34" charset="0"/>
              </a:rPr>
              <a:t>Bot strategy </a:t>
            </a:r>
            <a:endParaRPr lang="en-AU" b="1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Use this strategy for augmentation or automation opportunities that may exist for repetitive tasks and process-driven work. 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91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Map roles against the axes of business impact and talent supply in the market. Using the guided zones informing Build, Buy, Borrow, Bot strategies – determine relevant sourcing strategies + indicate if surge capacity is needed.</a:t>
            </a:r>
          </a:p>
          <a:p>
            <a:endParaRPr lang="en-AU" dirty="0"/>
          </a:p>
          <a:p>
            <a:pPr algn="l"/>
            <a:r>
              <a:rPr lang="en-AU" sz="1800" b="1" dirty="0">
                <a:solidFill>
                  <a:srgbClr val="00573F"/>
                </a:solidFill>
                <a:effectLst/>
                <a:latin typeface="Segoe UI" panose="020B0502040204020203" pitchFamily="34" charset="0"/>
              </a:rPr>
              <a:t>Surge capacity </a:t>
            </a:r>
            <a:endParaRPr lang="en-AU" b="1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Surge capacity roles are roles required during peak times such as emergencies, seasonality or crisis. 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Surge roles can be sourced using buy, build or borrow strategies.</a:t>
            </a:r>
            <a:endParaRPr lang="en-AU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30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Transfer the roles identified for each sourcing strategy into the relevant template.</a:t>
            </a:r>
          </a:p>
          <a:p>
            <a:endParaRPr lang="en-AU" dirty="0"/>
          </a:p>
          <a:p>
            <a:r>
              <a:rPr lang="en-AU" dirty="0"/>
              <a:t>For </a:t>
            </a:r>
            <a:r>
              <a:rPr lang="en-AU" b="1" dirty="0"/>
              <a:t>Build</a:t>
            </a:r>
            <a:r>
              <a:rPr lang="en-AU" dirty="0"/>
              <a:t> roles consider: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qualifications/background would be required for this role?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 existing structured development programs exist internally?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will we be competing against for these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an employee value proposition required to attract talent?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81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Transfer roles relevant to this sourcing strategy and complete table.</a:t>
            </a:r>
          </a:p>
          <a:p>
            <a:endParaRPr lang="en-AU" dirty="0"/>
          </a:p>
          <a:p>
            <a:r>
              <a:rPr lang="en-AU" dirty="0"/>
              <a:t>For </a:t>
            </a:r>
            <a:r>
              <a:rPr lang="en-AU" b="1" dirty="0"/>
              <a:t>Buy</a:t>
            </a:r>
            <a:r>
              <a:rPr lang="en-AU" dirty="0"/>
              <a:t> roles consider: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are the competitors within the industry for these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there a VPS surge pool source?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roles/functions have similar/ transferrable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an employee value proposition required to attract new talent?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32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Transfer roles relevant to this sourcing strategy and complete table.</a:t>
            </a:r>
          </a:p>
          <a:p>
            <a:endParaRPr lang="en-AU" dirty="0"/>
          </a:p>
          <a:p>
            <a:r>
              <a:rPr lang="en-AU" dirty="0"/>
              <a:t>For </a:t>
            </a:r>
            <a:r>
              <a:rPr lang="en-AU" b="1" dirty="0"/>
              <a:t>Borrow</a:t>
            </a:r>
            <a:r>
              <a:rPr lang="en-AU" dirty="0"/>
              <a:t> roles consider: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Is there an internal provider you could access roles from?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barriers to borrowing talent internally?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external providers could provide this talent (be specific)?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cost considerations to borrowing externally?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Does a VPS surge pool exist?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36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Transfer roles relevant to this sourcing strategy and complete table.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process/tasks may benefit from digital or technology adoption?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examples exist of digital capabilities?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cost and capability considerations?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5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E936-47AB-4D23-93B0-AFB8F70EC5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Source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@ ...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3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9644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A framework to guide decisions on capability sourcing</a:t>
            </a:r>
          </a:p>
        </p:txBody>
      </p:sp>
      <p:grpSp>
        <p:nvGrpSpPr>
          <p:cNvPr id="26" name="Group 25" descr="Visual presentation of a line graph with four boxes in it depicting buy build borrow and bot sourcing strategies.&#10;The build box is in the upper left hand corner, depicting high impact of roles to service delivery and low labour supply.&#10;The buy box is in the upper right hand corner, depicting high impact of roles to service delivery and high labour supply.&#10;The bot box is in the lower left hand corner, depicting low impact of roles to service delivery and low labour supply.&#10;The borrow box is in the lower right hand corner, depicting low impact of roles to service delivery and high labour supply.">
            <a:extLst>
              <a:ext uri="{FF2B5EF4-FFF2-40B4-BE49-F238E27FC236}">
                <a16:creationId xmlns:a16="http://schemas.microsoft.com/office/drawing/2014/main" id="{F379DB07-1696-431F-B3F9-D183E177AC52}"/>
              </a:ext>
            </a:extLst>
          </p:cNvPr>
          <p:cNvGrpSpPr/>
          <p:nvPr/>
        </p:nvGrpSpPr>
        <p:grpSpPr>
          <a:xfrm>
            <a:off x="446399" y="1880039"/>
            <a:ext cx="6573601" cy="4168761"/>
            <a:chOff x="446399" y="1880039"/>
            <a:chExt cx="6573601" cy="41687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602A3-B971-487A-92E1-C5C8FE4D4B24}"/>
                </a:ext>
              </a:extLst>
            </p:cNvPr>
            <p:cNvGrpSpPr/>
            <p:nvPr/>
          </p:nvGrpSpPr>
          <p:grpSpPr>
            <a:xfrm>
              <a:off x="446399" y="1880039"/>
              <a:ext cx="6573601" cy="4168761"/>
              <a:chOff x="446399" y="1880039"/>
              <a:chExt cx="6573601" cy="4168761"/>
            </a:xfrm>
          </p:grpSpPr>
          <p:sp>
            <p:nvSpPr>
              <p:cNvPr id="129" name="Text Placeholder 2">
                <a:extLst>
                  <a:ext uri="{FF2B5EF4-FFF2-40B4-BE49-F238E27FC236}">
                    <a16:creationId xmlns:a16="http://schemas.microsoft.com/office/drawing/2014/main" id="{23DE9944-9AC0-4B8B-803E-34D27756A0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99" y="1880039"/>
                <a:ext cx="1080000" cy="72000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marR="0" indent="0" algn="l" defTabSz="6840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200" b="0" kern="1200">
                    <a:solidFill>
                      <a:srgbClr val="53565A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Courier New" panose="02070309020205020404" pitchFamily="49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AU" sz="1000" dirty="0">
                    <a:solidFill>
                      <a:schemeClr val="tx1"/>
                    </a:solidFill>
                    <a:latin typeface="+mn-lt"/>
                  </a:rPr>
                  <a:t>Impact of roles to service delivery</a:t>
                </a:r>
              </a:p>
            </p:txBody>
          </p:sp>
          <p:cxnSp>
            <p:nvCxnSpPr>
              <p:cNvPr id="135" name="Straight Arrow Connector 134" descr="X-axis">
                <a:extLst>
                  <a:ext uri="{FF2B5EF4-FFF2-40B4-BE49-F238E27FC236}">
                    <a16:creationId xmlns:a16="http://schemas.microsoft.com/office/drawing/2014/main" id="{F38BBF67-023B-4702-BAFC-BB42400850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0000" y="1884067"/>
                <a:ext cx="0" cy="414000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 descr="Y-axis">
                <a:extLst>
                  <a:ext uri="{FF2B5EF4-FFF2-40B4-BE49-F238E27FC236}">
                    <a16:creationId xmlns:a16="http://schemas.microsoft.com/office/drawing/2014/main" id="{5AEB7B9D-FAE3-4EB8-8B95-E364C6E250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0000" y="6024067"/>
                <a:ext cx="4140000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E2E57E5A-D6D3-4B77-9E3F-4E826858F6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000" y="5832800"/>
                <a:ext cx="1080000" cy="21600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marR="0" indent="0" algn="l" defTabSz="6840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200" b="0" kern="1200">
                    <a:solidFill>
                      <a:srgbClr val="53565A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Courier New" panose="02070309020205020404" pitchFamily="49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000" dirty="0">
                    <a:solidFill>
                      <a:schemeClr val="tx1"/>
                    </a:solidFill>
                    <a:latin typeface="+mn-lt"/>
                  </a:rPr>
                  <a:t>Labour supply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B2F6D9-1CBF-4610-B5A8-633F4FE9F76B}"/>
                </a:ext>
              </a:extLst>
            </p:cNvPr>
            <p:cNvGrpSpPr/>
            <p:nvPr/>
          </p:nvGrpSpPr>
          <p:grpSpPr>
            <a:xfrm>
              <a:off x="3646125" y="4092441"/>
              <a:ext cx="1800000" cy="1800000"/>
              <a:chOff x="3646125" y="4092441"/>
              <a:chExt cx="1800000" cy="180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84DABE-3AB2-41DE-9930-9AB781DBB64F}"/>
                  </a:ext>
                </a:extLst>
              </p:cNvPr>
              <p:cNvSpPr/>
              <p:nvPr/>
            </p:nvSpPr>
            <p:spPr>
              <a:xfrm>
                <a:off x="3646125" y="4092441"/>
                <a:ext cx="1800000" cy="180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150DE86-7238-4369-81F3-95029CA01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88925" y="453524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C4B956-BE8A-44E9-8933-909EFA9E38E4}"/>
                </a:ext>
              </a:extLst>
            </p:cNvPr>
            <p:cNvGrpSpPr/>
            <p:nvPr/>
          </p:nvGrpSpPr>
          <p:grpSpPr>
            <a:xfrm>
              <a:off x="3646125" y="2247841"/>
              <a:ext cx="1800000" cy="1800000"/>
              <a:chOff x="3646125" y="2247841"/>
              <a:chExt cx="1800000" cy="180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CC46D3-7D53-4E92-9342-1446523DE7E9}"/>
                  </a:ext>
                </a:extLst>
              </p:cNvPr>
              <p:cNvSpPr/>
              <p:nvPr/>
            </p:nvSpPr>
            <p:spPr>
              <a:xfrm>
                <a:off x="3646125" y="2247841"/>
                <a:ext cx="1800000" cy="1800000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17C739EC-3DDA-42DC-9A16-9C7AA7881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88925" y="269064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A614E-4634-4FB6-BC1E-47915B533A5F}"/>
                </a:ext>
              </a:extLst>
            </p:cNvPr>
            <p:cNvGrpSpPr/>
            <p:nvPr/>
          </p:nvGrpSpPr>
          <p:grpSpPr>
            <a:xfrm>
              <a:off x="1800000" y="2247841"/>
              <a:ext cx="1800000" cy="1800000"/>
              <a:chOff x="1800000" y="2247841"/>
              <a:chExt cx="1800000" cy="180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D414E0-9FAC-4E67-9E14-AD211116A1A6}"/>
                  </a:ext>
                </a:extLst>
              </p:cNvPr>
              <p:cNvSpPr/>
              <p:nvPr/>
            </p:nvSpPr>
            <p:spPr>
              <a:xfrm>
                <a:off x="1800000" y="2247841"/>
                <a:ext cx="1800000" cy="180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61F6D20C-FDD1-46D0-8D7E-677E81AF1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42800" y="269064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A37BC9-D457-464D-9DA9-E2D64E69094D}"/>
                </a:ext>
              </a:extLst>
            </p:cNvPr>
            <p:cNvGrpSpPr/>
            <p:nvPr/>
          </p:nvGrpSpPr>
          <p:grpSpPr>
            <a:xfrm>
              <a:off x="1800000" y="4092441"/>
              <a:ext cx="1800000" cy="1800000"/>
              <a:chOff x="1800000" y="4092441"/>
              <a:chExt cx="1800000" cy="1800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C622B4-FB7C-45AC-83DC-C8479B781879}"/>
                  </a:ext>
                </a:extLst>
              </p:cNvPr>
              <p:cNvSpPr/>
              <p:nvPr/>
            </p:nvSpPr>
            <p:spPr>
              <a:xfrm>
                <a:off x="1800000" y="4092441"/>
                <a:ext cx="1800000" cy="18000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0" name="Content Placeholder 6">
                <a:extLst>
                  <a:ext uri="{FF2B5EF4-FFF2-40B4-BE49-F238E27FC236}">
                    <a16:creationId xmlns:a16="http://schemas.microsoft.com/office/drawing/2014/main" id="{E44BD75D-4A51-4A8B-BD38-69E273D70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2242800" y="4535241"/>
                <a:ext cx="914400" cy="914400"/>
                <a:chOff x="2242800" y="4535241"/>
                <a:chExt cx="914400" cy="914400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12D4980-7A74-47EC-8C2E-51661208D3CE}"/>
                    </a:ext>
                  </a:extLst>
                </p:cNvPr>
                <p:cNvSpPr/>
                <p:nvPr/>
              </p:nvSpPr>
              <p:spPr>
                <a:xfrm>
                  <a:off x="2470638" y="5221041"/>
                  <a:ext cx="457199" cy="142875"/>
                </a:xfrm>
                <a:custGeom>
                  <a:avLst/>
                  <a:gdLst>
                    <a:gd name="connsiteX0" fmla="*/ 385762 w 457199"/>
                    <a:gd name="connsiteY0" fmla="*/ 0 h 142875"/>
                    <a:gd name="connsiteX1" fmla="*/ 71438 w 457199"/>
                    <a:gd name="connsiteY1" fmla="*/ 0 h 142875"/>
                    <a:gd name="connsiteX2" fmla="*/ 0 w 457199"/>
                    <a:gd name="connsiteY2" fmla="*/ 71438 h 142875"/>
                    <a:gd name="connsiteX3" fmla="*/ 71438 w 457199"/>
                    <a:gd name="connsiteY3" fmla="*/ 142875 h 142875"/>
                    <a:gd name="connsiteX4" fmla="*/ 385762 w 457199"/>
                    <a:gd name="connsiteY4" fmla="*/ 142875 h 142875"/>
                    <a:gd name="connsiteX5" fmla="*/ 457200 w 457199"/>
                    <a:gd name="connsiteY5" fmla="*/ 71438 h 142875"/>
                    <a:gd name="connsiteX6" fmla="*/ 385762 w 457199"/>
                    <a:gd name="connsiteY6" fmla="*/ 0 h 142875"/>
                    <a:gd name="connsiteX7" fmla="*/ 90487 w 457199"/>
                    <a:gd name="connsiteY7" fmla="*/ 100013 h 142875"/>
                    <a:gd name="connsiteX8" fmla="*/ 61913 w 457199"/>
                    <a:gd name="connsiteY8" fmla="*/ 71438 h 142875"/>
                    <a:gd name="connsiteX9" fmla="*/ 90487 w 457199"/>
                    <a:gd name="connsiteY9" fmla="*/ 42863 h 142875"/>
                    <a:gd name="connsiteX10" fmla="*/ 119062 w 457199"/>
                    <a:gd name="connsiteY10" fmla="*/ 71438 h 142875"/>
                    <a:gd name="connsiteX11" fmla="*/ 90487 w 457199"/>
                    <a:gd name="connsiteY11" fmla="*/ 100013 h 142875"/>
                    <a:gd name="connsiteX12" fmla="*/ 228600 w 457199"/>
                    <a:gd name="connsiteY12" fmla="*/ 100013 h 142875"/>
                    <a:gd name="connsiteX13" fmla="*/ 200025 w 457199"/>
                    <a:gd name="connsiteY13" fmla="*/ 71438 h 142875"/>
                    <a:gd name="connsiteX14" fmla="*/ 228600 w 457199"/>
                    <a:gd name="connsiteY14" fmla="*/ 42863 h 142875"/>
                    <a:gd name="connsiteX15" fmla="*/ 257175 w 457199"/>
                    <a:gd name="connsiteY15" fmla="*/ 71438 h 142875"/>
                    <a:gd name="connsiteX16" fmla="*/ 228600 w 457199"/>
                    <a:gd name="connsiteY16" fmla="*/ 100013 h 142875"/>
                    <a:gd name="connsiteX17" fmla="*/ 366712 w 457199"/>
                    <a:gd name="connsiteY17" fmla="*/ 100013 h 142875"/>
                    <a:gd name="connsiteX18" fmla="*/ 338137 w 457199"/>
                    <a:gd name="connsiteY18" fmla="*/ 71438 h 142875"/>
                    <a:gd name="connsiteX19" fmla="*/ 366712 w 457199"/>
                    <a:gd name="connsiteY19" fmla="*/ 42863 h 142875"/>
                    <a:gd name="connsiteX20" fmla="*/ 395287 w 457199"/>
                    <a:gd name="connsiteY20" fmla="*/ 71438 h 142875"/>
                    <a:gd name="connsiteX21" fmla="*/ 366712 w 457199"/>
                    <a:gd name="connsiteY21" fmla="*/ 10001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7199" h="142875">
                      <a:moveTo>
                        <a:pt x="385762" y="0"/>
                      </a:moveTo>
                      <a:lnTo>
                        <a:pt x="71438" y="0"/>
                      </a:lnTo>
                      <a:cubicBezTo>
                        <a:pt x="31984" y="0"/>
                        <a:pt x="0" y="31984"/>
                        <a:pt x="0" y="71438"/>
                      </a:cubicBezTo>
                      <a:cubicBezTo>
                        <a:pt x="0" y="110891"/>
                        <a:pt x="31984" y="142875"/>
                        <a:pt x="71438" y="142875"/>
                      </a:cubicBezTo>
                      <a:lnTo>
                        <a:pt x="385762" y="142875"/>
                      </a:lnTo>
                      <a:cubicBezTo>
                        <a:pt x="425216" y="142875"/>
                        <a:pt x="457200" y="110891"/>
                        <a:pt x="457200" y="71438"/>
                      </a:cubicBezTo>
                      <a:cubicBezTo>
                        <a:pt x="457200" y="31984"/>
                        <a:pt x="425216" y="0"/>
                        <a:pt x="385762" y="0"/>
                      </a:cubicBezTo>
                      <a:close/>
                      <a:moveTo>
                        <a:pt x="90487" y="100013"/>
                      </a:moveTo>
                      <a:cubicBezTo>
                        <a:pt x="74706" y="100013"/>
                        <a:pt x="61913" y="87219"/>
                        <a:pt x="61913" y="71438"/>
                      </a:cubicBezTo>
                      <a:cubicBezTo>
                        <a:pt x="61913" y="55656"/>
                        <a:pt x="74706" y="42863"/>
                        <a:pt x="90487" y="42863"/>
                      </a:cubicBezTo>
                      <a:cubicBezTo>
                        <a:pt x="106269" y="42863"/>
                        <a:pt x="119062" y="55656"/>
                        <a:pt x="119062" y="71438"/>
                      </a:cubicBezTo>
                      <a:cubicBezTo>
                        <a:pt x="119062" y="87219"/>
                        <a:pt x="106269" y="100013"/>
                        <a:pt x="90487" y="100013"/>
                      </a:cubicBezTo>
                      <a:close/>
                      <a:moveTo>
                        <a:pt x="228600" y="100013"/>
                      </a:moveTo>
                      <a:cubicBezTo>
                        <a:pt x="212818" y="100013"/>
                        <a:pt x="200025" y="87219"/>
                        <a:pt x="200025" y="71438"/>
                      </a:cubicBezTo>
                      <a:cubicBezTo>
                        <a:pt x="200025" y="55656"/>
                        <a:pt x="212818" y="42863"/>
                        <a:pt x="228600" y="42863"/>
                      </a:cubicBezTo>
                      <a:cubicBezTo>
                        <a:pt x="244382" y="42863"/>
                        <a:pt x="257175" y="55656"/>
                        <a:pt x="257175" y="71438"/>
                      </a:cubicBezTo>
                      <a:cubicBezTo>
                        <a:pt x="257175" y="87219"/>
                        <a:pt x="244382" y="100013"/>
                        <a:pt x="228600" y="100013"/>
                      </a:cubicBezTo>
                      <a:close/>
                      <a:moveTo>
                        <a:pt x="366712" y="100013"/>
                      </a:moveTo>
                      <a:cubicBezTo>
                        <a:pt x="350931" y="100013"/>
                        <a:pt x="338137" y="87219"/>
                        <a:pt x="338137" y="71438"/>
                      </a:cubicBezTo>
                      <a:cubicBezTo>
                        <a:pt x="338137" y="55656"/>
                        <a:pt x="350931" y="42863"/>
                        <a:pt x="366712" y="42863"/>
                      </a:cubicBezTo>
                      <a:cubicBezTo>
                        <a:pt x="382494" y="42863"/>
                        <a:pt x="395287" y="55656"/>
                        <a:pt x="395287" y="71438"/>
                      </a:cubicBezTo>
                      <a:cubicBezTo>
                        <a:pt x="395287" y="87219"/>
                        <a:pt x="382494" y="100013"/>
                        <a:pt x="366712" y="1000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AAD343E-6D25-4B3C-812C-275319F03D16}"/>
                    </a:ext>
                  </a:extLst>
                </p:cNvPr>
                <p:cNvSpPr/>
                <p:nvPr/>
              </p:nvSpPr>
              <p:spPr>
                <a:xfrm>
                  <a:off x="2736480" y="4787653"/>
                  <a:ext cx="28575" cy="28575"/>
                </a:xfrm>
                <a:custGeom>
                  <a:avLst/>
                  <a:gdLst>
                    <a:gd name="connsiteX0" fmla="*/ 28575 w 28575"/>
                    <a:gd name="connsiteY0" fmla="*/ 14288 h 28575"/>
                    <a:gd name="connsiteX1" fmla="*/ 14288 w 28575"/>
                    <a:gd name="connsiteY1" fmla="*/ 28575 h 28575"/>
                    <a:gd name="connsiteX2" fmla="*/ 0 w 28575"/>
                    <a:gd name="connsiteY2" fmla="*/ 14288 h 28575"/>
                    <a:gd name="connsiteX3" fmla="*/ 14288 w 28575"/>
                    <a:gd name="connsiteY3" fmla="*/ 0 h 28575"/>
                    <a:gd name="connsiteX4" fmla="*/ 28575 w 28575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8575" y="14288"/>
                      </a:moveTo>
                      <a:cubicBezTo>
                        <a:pt x="28575" y="22178"/>
                        <a:pt x="22178" y="28575"/>
                        <a:pt x="14288" y="28575"/>
                      </a:cubicBezTo>
                      <a:cubicBezTo>
                        <a:pt x="6397" y="28575"/>
                        <a:pt x="0" y="22178"/>
                        <a:pt x="0" y="14288"/>
                      </a:cubicBezTo>
                      <a:cubicBezTo>
                        <a:pt x="0" y="6397"/>
                        <a:pt x="6397" y="0"/>
                        <a:pt x="14288" y="0"/>
                      </a:cubicBezTo>
                      <a:cubicBezTo>
                        <a:pt x="22178" y="0"/>
                        <a:pt x="28575" y="6397"/>
                        <a:pt x="28575" y="142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DFF2D54-5979-4984-BB21-C5C04BA9C436}"/>
                    </a:ext>
                  </a:extLst>
                </p:cNvPr>
                <p:cNvSpPr/>
                <p:nvPr/>
              </p:nvSpPr>
              <p:spPr>
                <a:xfrm>
                  <a:off x="2576175" y="4592250"/>
                  <a:ext cx="247650" cy="304940"/>
                </a:xfrm>
                <a:custGeom>
                  <a:avLst/>
                  <a:gdLst>
                    <a:gd name="connsiteX0" fmla="*/ 205835 w 247650"/>
                    <a:gd name="connsiteY0" fmla="*/ 114441 h 304940"/>
                    <a:gd name="connsiteX1" fmla="*/ 142875 w 247650"/>
                    <a:gd name="connsiteY1" fmla="*/ 114441 h 304940"/>
                    <a:gd name="connsiteX2" fmla="*/ 142875 w 247650"/>
                    <a:gd name="connsiteY2" fmla="*/ 71102 h 304940"/>
                    <a:gd name="connsiteX3" fmla="*/ 156821 w 247650"/>
                    <a:gd name="connsiteY3" fmla="*/ 19056 h 304940"/>
                    <a:gd name="connsiteX4" fmla="*/ 104775 w 247650"/>
                    <a:gd name="connsiteY4" fmla="*/ 5111 h 304940"/>
                    <a:gd name="connsiteX5" fmla="*/ 90829 w 247650"/>
                    <a:gd name="connsiteY5" fmla="*/ 57156 h 304940"/>
                    <a:gd name="connsiteX6" fmla="*/ 104775 w 247650"/>
                    <a:gd name="connsiteY6" fmla="*/ 71102 h 304940"/>
                    <a:gd name="connsiteX7" fmla="*/ 104775 w 247650"/>
                    <a:gd name="connsiteY7" fmla="*/ 114441 h 304940"/>
                    <a:gd name="connsiteX8" fmla="*/ 41815 w 247650"/>
                    <a:gd name="connsiteY8" fmla="*/ 114441 h 304940"/>
                    <a:gd name="connsiteX9" fmla="*/ 0 w 247650"/>
                    <a:gd name="connsiteY9" fmla="*/ 156255 h 304940"/>
                    <a:gd name="connsiteX10" fmla="*/ 0 w 247650"/>
                    <a:gd name="connsiteY10" fmla="*/ 263126 h 304940"/>
                    <a:gd name="connsiteX11" fmla="*/ 41815 w 247650"/>
                    <a:gd name="connsiteY11" fmla="*/ 304941 h 304940"/>
                    <a:gd name="connsiteX12" fmla="*/ 205835 w 247650"/>
                    <a:gd name="connsiteY12" fmla="*/ 304941 h 304940"/>
                    <a:gd name="connsiteX13" fmla="*/ 247650 w 247650"/>
                    <a:gd name="connsiteY13" fmla="*/ 263126 h 304940"/>
                    <a:gd name="connsiteX14" fmla="*/ 247650 w 247650"/>
                    <a:gd name="connsiteY14" fmla="*/ 156255 h 304940"/>
                    <a:gd name="connsiteX15" fmla="*/ 205835 w 247650"/>
                    <a:gd name="connsiteY15" fmla="*/ 114441 h 304940"/>
                    <a:gd name="connsiteX16" fmla="*/ 76200 w 247650"/>
                    <a:gd name="connsiteY16" fmla="*/ 238266 h 304940"/>
                    <a:gd name="connsiteX17" fmla="*/ 47625 w 247650"/>
                    <a:gd name="connsiteY17" fmla="*/ 209691 h 304940"/>
                    <a:gd name="connsiteX18" fmla="*/ 76200 w 247650"/>
                    <a:gd name="connsiteY18" fmla="*/ 181116 h 304940"/>
                    <a:gd name="connsiteX19" fmla="*/ 104775 w 247650"/>
                    <a:gd name="connsiteY19" fmla="*/ 209691 h 304940"/>
                    <a:gd name="connsiteX20" fmla="*/ 76200 w 247650"/>
                    <a:gd name="connsiteY20" fmla="*/ 238266 h 304940"/>
                    <a:gd name="connsiteX21" fmla="*/ 171450 w 247650"/>
                    <a:gd name="connsiteY21" fmla="*/ 238266 h 304940"/>
                    <a:gd name="connsiteX22" fmla="*/ 142875 w 247650"/>
                    <a:gd name="connsiteY22" fmla="*/ 209691 h 304940"/>
                    <a:gd name="connsiteX23" fmla="*/ 171450 w 247650"/>
                    <a:gd name="connsiteY23" fmla="*/ 181116 h 304940"/>
                    <a:gd name="connsiteX24" fmla="*/ 200025 w 247650"/>
                    <a:gd name="connsiteY24" fmla="*/ 209691 h 304940"/>
                    <a:gd name="connsiteX25" fmla="*/ 171450 w 247650"/>
                    <a:gd name="connsiteY25" fmla="*/ 238266 h 304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47650" h="304940">
                      <a:moveTo>
                        <a:pt x="205835" y="114441"/>
                      </a:moveTo>
                      <a:lnTo>
                        <a:pt x="142875" y="114441"/>
                      </a:lnTo>
                      <a:lnTo>
                        <a:pt x="142875" y="71102"/>
                      </a:lnTo>
                      <a:cubicBezTo>
                        <a:pt x="161098" y="60581"/>
                        <a:pt x="167342" y="37279"/>
                        <a:pt x="156821" y="19056"/>
                      </a:cubicBezTo>
                      <a:cubicBezTo>
                        <a:pt x="146299" y="833"/>
                        <a:pt x="122998" y="-5410"/>
                        <a:pt x="104775" y="5111"/>
                      </a:cubicBezTo>
                      <a:cubicBezTo>
                        <a:pt x="86552" y="15632"/>
                        <a:pt x="80308" y="38933"/>
                        <a:pt x="90829" y="57156"/>
                      </a:cubicBezTo>
                      <a:cubicBezTo>
                        <a:pt x="94174" y="62949"/>
                        <a:pt x="98983" y="67758"/>
                        <a:pt x="104775" y="71102"/>
                      </a:cubicBezTo>
                      <a:lnTo>
                        <a:pt x="104775" y="114441"/>
                      </a:lnTo>
                      <a:lnTo>
                        <a:pt x="41815" y="114441"/>
                      </a:lnTo>
                      <a:cubicBezTo>
                        <a:pt x="18743" y="114493"/>
                        <a:pt x="52" y="133184"/>
                        <a:pt x="0" y="156255"/>
                      </a:cubicBezTo>
                      <a:lnTo>
                        <a:pt x="0" y="263126"/>
                      </a:lnTo>
                      <a:cubicBezTo>
                        <a:pt x="52" y="286197"/>
                        <a:pt x="18743" y="304888"/>
                        <a:pt x="41815" y="304941"/>
                      </a:cubicBezTo>
                      <a:lnTo>
                        <a:pt x="205835" y="304941"/>
                      </a:lnTo>
                      <a:cubicBezTo>
                        <a:pt x="228907" y="304888"/>
                        <a:pt x="247598" y="286197"/>
                        <a:pt x="247650" y="263126"/>
                      </a:cubicBezTo>
                      <a:lnTo>
                        <a:pt x="247650" y="156255"/>
                      </a:lnTo>
                      <a:cubicBezTo>
                        <a:pt x="247598" y="133184"/>
                        <a:pt x="228907" y="114493"/>
                        <a:pt x="205835" y="114441"/>
                      </a:cubicBezTo>
                      <a:close/>
                      <a:moveTo>
                        <a:pt x="76200" y="238266"/>
                      </a:moveTo>
                      <a:cubicBezTo>
                        <a:pt x="60418" y="238266"/>
                        <a:pt x="47625" y="225473"/>
                        <a:pt x="47625" y="209691"/>
                      </a:cubicBezTo>
                      <a:cubicBezTo>
                        <a:pt x="47625" y="193909"/>
                        <a:pt x="60418" y="181116"/>
                        <a:pt x="76200" y="181116"/>
                      </a:cubicBezTo>
                      <a:cubicBezTo>
                        <a:pt x="91982" y="181116"/>
                        <a:pt x="104775" y="193909"/>
                        <a:pt x="104775" y="209691"/>
                      </a:cubicBezTo>
                      <a:cubicBezTo>
                        <a:pt x="104775" y="225473"/>
                        <a:pt x="91982" y="238266"/>
                        <a:pt x="76200" y="238266"/>
                      </a:cubicBezTo>
                      <a:close/>
                      <a:moveTo>
                        <a:pt x="171450" y="238266"/>
                      </a:moveTo>
                      <a:cubicBezTo>
                        <a:pt x="155668" y="238266"/>
                        <a:pt x="142875" y="225473"/>
                        <a:pt x="142875" y="209691"/>
                      </a:cubicBezTo>
                      <a:cubicBezTo>
                        <a:pt x="142875" y="193909"/>
                        <a:pt x="155668" y="181116"/>
                        <a:pt x="171450" y="181116"/>
                      </a:cubicBezTo>
                      <a:cubicBezTo>
                        <a:pt x="187232" y="181116"/>
                        <a:pt x="200025" y="193909"/>
                        <a:pt x="200025" y="209691"/>
                      </a:cubicBezTo>
                      <a:cubicBezTo>
                        <a:pt x="200025" y="225473"/>
                        <a:pt x="187232" y="238266"/>
                        <a:pt x="171450" y="2382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DE90DF-3B36-4311-98C8-59887491BCC6}"/>
                    </a:ext>
                  </a:extLst>
                </p:cNvPr>
                <p:cNvSpPr/>
                <p:nvPr/>
              </p:nvSpPr>
              <p:spPr>
                <a:xfrm>
                  <a:off x="2641230" y="4787653"/>
                  <a:ext cx="28575" cy="28575"/>
                </a:xfrm>
                <a:custGeom>
                  <a:avLst/>
                  <a:gdLst>
                    <a:gd name="connsiteX0" fmla="*/ 28575 w 28575"/>
                    <a:gd name="connsiteY0" fmla="*/ 14288 h 28575"/>
                    <a:gd name="connsiteX1" fmla="*/ 14288 w 28575"/>
                    <a:gd name="connsiteY1" fmla="*/ 28575 h 28575"/>
                    <a:gd name="connsiteX2" fmla="*/ 0 w 28575"/>
                    <a:gd name="connsiteY2" fmla="*/ 14288 h 28575"/>
                    <a:gd name="connsiteX3" fmla="*/ 14288 w 28575"/>
                    <a:gd name="connsiteY3" fmla="*/ 0 h 28575"/>
                    <a:gd name="connsiteX4" fmla="*/ 28575 w 28575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8575" y="14288"/>
                      </a:moveTo>
                      <a:cubicBezTo>
                        <a:pt x="28575" y="22178"/>
                        <a:pt x="22178" y="28575"/>
                        <a:pt x="14288" y="28575"/>
                      </a:cubicBezTo>
                      <a:cubicBezTo>
                        <a:pt x="6397" y="28575"/>
                        <a:pt x="0" y="22178"/>
                        <a:pt x="0" y="14288"/>
                      </a:cubicBezTo>
                      <a:cubicBezTo>
                        <a:pt x="0" y="6397"/>
                        <a:pt x="6397" y="0"/>
                        <a:pt x="14288" y="0"/>
                      </a:cubicBezTo>
                      <a:cubicBezTo>
                        <a:pt x="22178" y="0"/>
                        <a:pt x="28575" y="6397"/>
                        <a:pt x="28575" y="142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950E617A-1C4E-46D0-A45A-0464765D32D2}"/>
                    </a:ext>
                  </a:extLst>
                </p:cNvPr>
                <p:cNvSpPr/>
                <p:nvPr/>
              </p:nvSpPr>
              <p:spPr>
                <a:xfrm>
                  <a:off x="2392178" y="4798797"/>
                  <a:ext cx="598287" cy="396716"/>
                </a:xfrm>
                <a:custGeom>
                  <a:avLst/>
                  <a:gdLst>
                    <a:gd name="connsiteX0" fmla="*/ 555471 w 598287"/>
                    <a:gd name="connsiteY0" fmla="*/ 296704 h 396716"/>
                    <a:gd name="connsiteX1" fmla="*/ 555471 w 598287"/>
                    <a:gd name="connsiteY1" fmla="*/ 217361 h 396716"/>
                    <a:gd name="connsiteX2" fmla="*/ 512704 w 598287"/>
                    <a:gd name="connsiteY2" fmla="*/ 174593 h 396716"/>
                    <a:gd name="connsiteX3" fmla="*/ 460221 w 598287"/>
                    <a:gd name="connsiteY3" fmla="*/ 174593 h 396716"/>
                    <a:gd name="connsiteX4" fmla="*/ 460221 w 598287"/>
                    <a:gd name="connsiteY4" fmla="*/ 126968 h 396716"/>
                    <a:gd name="connsiteX5" fmla="*/ 155421 w 598287"/>
                    <a:gd name="connsiteY5" fmla="*/ 126968 h 396716"/>
                    <a:gd name="connsiteX6" fmla="*/ 155421 w 598287"/>
                    <a:gd name="connsiteY6" fmla="*/ 184118 h 396716"/>
                    <a:gd name="connsiteX7" fmla="*/ 83889 w 598287"/>
                    <a:gd name="connsiteY7" fmla="*/ 184118 h 396716"/>
                    <a:gd name="connsiteX8" fmla="*/ 79221 w 598287"/>
                    <a:gd name="connsiteY8" fmla="*/ 179451 h 396716"/>
                    <a:gd name="connsiteX9" fmla="*/ 79221 w 598287"/>
                    <a:gd name="connsiteY9" fmla="*/ 100489 h 396716"/>
                    <a:gd name="connsiteX10" fmla="*/ 120999 w 598287"/>
                    <a:gd name="connsiteY10" fmla="*/ 23694 h 396716"/>
                    <a:gd name="connsiteX11" fmla="*/ 107796 w 598287"/>
                    <a:gd name="connsiteY11" fmla="*/ 0 h 396716"/>
                    <a:gd name="connsiteX12" fmla="*/ 79221 w 598287"/>
                    <a:gd name="connsiteY12" fmla="*/ 25336 h 396716"/>
                    <a:gd name="connsiteX13" fmla="*/ 85603 w 598287"/>
                    <a:gd name="connsiteY13" fmla="*/ 41243 h 396716"/>
                    <a:gd name="connsiteX14" fmla="*/ 61661 w 598287"/>
                    <a:gd name="connsiteY14" fmla="*/ 64926 h 396716"/>
                    <a:gd name="connsiteX15" fmla="*/ 37979 w 598287"/>
                    <a:gd name="connsiteY15" fmla="*/ 40984 h 396716"/>
                    <a:gd name="connsiteX16" fmla="*/ 43788 w 598287"/>
                    <a:gd name="connsiteY16" fmla="*/ 25527 h 396716"/>
                    <a:gd name="connsiteX17" fmla="*/ 15213 w 598287"/>
                    <a:gd name="connsiteY17" fmla="*/ 476 h 396716"/>
                    <a:gd name="connsiteX18" fmla="*/ 21266 w 598287"/>
                    <a:gd name="connsiteY18" fmla="*/ 87824 h 396716"/>
                    <a:gd name="connsiteX19" fmla="*/ 41121 w 598287"/>
                    <a:gd name="connsiteY19" fmla="*/ 99441 h 396716"/>
                    <a:gd name="connsiteX20" fmla="*/ 41121 w 598287"/>
                    <a:gd name="connsiteY20" fmla="*/ 179451 h 396716"/>
                    <a:gd name="connsiteX21" fmla="*/ 83889 w 598287"/>
                    <a:gd name="connsiteY21" fmla="*/ 222218 h 396716"/>
                    <a:gd name="connsiteX22" fmla="*/ 155421 w 598287"/>
                    <a:gd name="connsiteY22" fmla="*/ 222218 h 396716"/>
                    <a:gd name="connsiteX23" fmla="*/ 155421 w 598287"/>
                    <a:gd name="connsiteY23" fmla="*/ 393668 h 396716"/>
                    <a:gd name="connsiteX24" fmla="*/ 460221 w 598287"/>
                    <a:gd name="connsiteY24" fmla="*/ 393668 h 396716"/>
                    <a:gd name="connsiteX25" fmla="*/ 460221 w 598287"/>
                    <a:gd name="connsiteY25" fmla="*/ 212693 h 396716"/>
                    <a:gd name="connsiteX26" fmla="*/ 512704 w 598287"/>
                    <a:gd name="connsiteY26" fmla="*/ 212693 h 396716"/>
                    <a:gd name="connsiteX27" fmla="*/ 517371 w 598287"/>
                    <a:gd name="connsiteY27" fmla="*/ 217361 h 396716"/>
                    <a:gd name="connsiteX28" fmla="*/ 517371 w 598287"/>
                    <a:gd name="connsiteY28" fmla="*/ 296704 h 396716"/>
                    <a:gd name="connsiteX29" fmla="*/ 477521 w 598287"/>
                    <a:gd name="connsiteY29" fmla="*/ 374667 h 396716"/>
                    <a:gd name="connsiteX30" fmla="*/ 490130 w 598287"/>
                    <a:gd name="connsiteY30" fmla="*/ 396716 h 396716"/>
                    <a:gd name="connsiteX31" fmla="*/ 518705 w 598287"/>
                    <a:gd name="connsiteY31" fmla="*/ 371380 h 396716"/>
                    <a:gd name="connsiteX32" fmla="*/ 512609 w 598287"/>
                    <a:gd name="connsiteY32" fmla="*/ 355568 h 396716"/>
                    <a:gd name="connsiteX33" fmla="*/ 536441 w 598287"/>
                    <a:gd name="connsiteY33" fmla="*/ 331776 h 396716"/>
                    <a:gd name="connsiteX34" fmla="*/ 560234 w 598287"/>
                    <a:gd name="connsiteY34" fmla="*/ 355608 h 396716"/>
                    <a:gd name="connsiteX35" fmla="*/ 554328 w 598287"/>
                    <a:gd name="connsiteY35" fmla="*/ 371285 h 396716"/>
                    <a:gd name="connsiteX36" fmla="*/ 582903 w 598287"/>
                    <a:gd name="connsiteY36" fmla="*/ 396335 h 396716"/>
                    <a:gd name="connsiteX37" fmla="*/ 577276 w 598287"/>
                    <a:gd name="connsiteY37" fmla="*/ 309094 h 396716"/>
                    <a:gd name="connsiteX38" fmla="*/ 555471 w 598287"/>
                    <a:gd name="connsiteY38" fmla="*/ 296704 h 396716"/>
                    <a:gd name="connsiteX39" fmla="*/ 422121 w 598287"/>
                    <a:gd name="connsiteY39" fmla="*/ 260318 h 396716"/>
                    <a:gd name="connsiteX40" fmla="*/ 395642 w 598287"/>
                    <a:gd name="connsiteY40" fmla="*/ 260318 h 396716"/>
                    <a:gd name="connsiteX41" fmla="*/ 393070 w 598287"/>
                    <a:gd name="connsiteY41" fmla="*/ 261366 h 396716"/>
                    <a:gd name="connsiteX42" fmla="*/ 363924 w 598287"/>
                    <a:gd name="connsiteY42" fmla="*/ 291179 h 396716"/>
                    <a:gd name="connsiteX43" fmla="*/ 341730 w 598287"/>
                    <a:gd name="connsiteY43" fmla="*/ 238601 h 396716"/>
                    <a:gd name="connsiteX44" fmla="*/ 300297 w 598287"/>
                    <a:gd name="connsiteY44" fmla="*/ 324326 h 396716"/>
                    <a:gd name="connsiteX45" fmla="*/ 271245 w 598287"/>
                    <a:gd name="connsiteY45" fmla="*/ 212693 h 396716"/>
                    <a:gd name="connsiteX46" fmla="*/ 248862 w 598287"/>
                    <a:gd name="connsiteY46" fmla="*/ 260318 h 396716"/>
                    <a:gd name="connsiteX47" fmla="*/ 203046 w 598287"/>
                    <a:gd name="connsiteY47" fmla="*/ 260318 h 396716"/>
                    <a:gd name="connsiteX48" fmla="*/ 203046 w 598287"/>
                    <a:gd name="connsiteY48" fmla="*/ 241268 h 396716"/>
                    <a:gd name="connsiteX49" fmla="*/ 236765 w 598287"/>
                    <a:gd name="connsiteY49" fmla="*/ 241268 h 396716"/>
                    <a:gd name="connsiteX50" fmla="*/ 276389 w 598287"/>
                    <a:gd name="connsiteY50" fmla="*/ 156972 h 396716"/>
                    <a:gd name="connsiteX51" fmla="*/ 305726 w 598287"/>
                    <a:gd name="connsiteY51" fmla="*/ 269177 h 396716"/>
                    <a:gd name="connsiteX52" fmla="*/ 342969 w 598287"/>
                    <a:gd name="connsiteY52" fmla="*/ 192977 h 396716"/>
                    <a:gd name="connsiteX53" fmla="*/ 370401 w 598287"/>
                    <a:gd name="connsiteY53" fmla="*/ 257937 h 396716"/>
                    <a:gd name="connsiteX54" fmla="*/ 379926 w 598287"/>
                    <a:gd name="connsiteY54" fmla="*/ 248412 h 396716"/>
                    <a:gd name="connsiteX55" fmla="*/ 395642 w 598287"/>
                    <a:gd name="connsiteY55" fmla="*/ 241268 h 396716"/>
                    <a:gd name="connsiteX56" fmla="*/ 422121 w 598287"/>
                    <a:gd name="connsiteY56" fmla="*/ 241268 h 39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98287" h="396716">
                      <a:moveTo>
                        <a:pt x="555471" y="296704"/>
                      </a:moveTo>
                      <a:lnTo>
                        <a:pt x="555471" y="217361"/>
                      </a:lnTo>
                      <a:cubicBezTo>
                        <a:pt x="555471" y="193740"/>
                        <a:pt x="536324" y="174593"/>
                        <a:pt x="512704" y="174593"/>
                      </a:cubicBezTo>
                      <a:lnTo>
                        <a:pt x="460221" y="174593"/>
                      </a:lnTo>
                      <a:lnTo>
                        <a:pt x="460221" y="126968"/>
                      </a:lnTo>
                      <a:lnTo>
                        <a:pt x="155421" y="126968"/>
                      </a:lnTo>
                      <a:lnTo>
                        <a:pt x="155421" y="184118"/>
                      </a:lnTo>
                      <a:lnTo>
                        <a:pt x="83889" y="184118"/>
                      </a:lnTo>
                      <a:cubicBezTo>
                        <a:pt x="81311" y="184118"/>
                        <a:pt x="79221" y="182028"/>
                        <a:pt x="79221" y="179451"/>
                      </a:cubicBezTo>
                      <a:lnTo>
                        <a:pt x="79221" y="100489"/>
                      </a:lnTo>
                      <a:cubicBezTo>
                        <a:pt x="111965" y="90819"/>
                        <a:pt x="130669" y="56437"/>
                        <a:pt x="120999" y="23694"/>
                      </a:cubicBezTo>
                      <a:cubicBezTo>
                        <a:pt x="118406" y="14916"/>
                        <a:pt x="113897" y="6824"/>
                        <a:pt x="107796" y="0"/>
                      </a:cubicBezTo>
                      <a:lnTo>
                        <a:pt x="79221" y="25336"/>
                      </a:lnTo>
                      <a:cubicBezTo>
                        <a:pt x="83218" y="29683"/>
                        <a:pt x="85488" y="35340"/>
                        <a:pt x="85603" y="41243"/>
                      </a:cubicBezTo>
                      <a:cubicBezTo>
                        <a:pt x="85532" y="54394"/>
                        <a:pt x="74812" y="64998"/>
                        <a:pt x="61661" y="64926"/>
                      </a:cubicBezTo>
                      <a:cubicBezTo>
                        <a:pt x="48510" y="64854"/>
                        <a:pt x="37908" y="54135"/>
                        <a:pt x="37979" y="40984"/>
                      </a:cubicBezTo>
                      <a:cubicBezTo>
                        <a:pt x="38010" y="35303"/>
                        <a:pt x="40070" y="29822"/>
                        <a:pt x="43788" y="25527"/>
                      </a:cubicBezTo>
                      <a:lnTo>
                        <a:pt x="15213" y="476"/>
                      </a:lnTo>
                      <a:cubicBezTo>
                        <a:pt x="-7236" y="26268"/>
                        <a:pt x="-4526" y="65375"/>
                        <a:pt x="21266" y="87824"/>
                      </a:cubicBezTo>
                      <a:cubicBezTo>
                        <a:pt x="27101" y="92903"/>
                        <a:pt x="33835" y="96844"/>
                        <a:pt x="41121" y="99441"/>
                      </a:cubicBezTo>
                      <a:lnTo>
                        <a:pt x="41121" y="179451"/>
                      </a:lnTo>
                      <a:cubicBezTo>
                        <a:pt x="41121" y="203071"/>
                        <a:pt x="60269" y="222218"/>
                        <a:pt x="83889" y="222218"/>
                      </a:cubicBezTo>
                      <a:lnTo>
                        <a:pt x="155421" y="222218"/>
                      </a:lnTo>
                      <a:lnTo>
                        <a:pt x="155421" y="393668"/>
                      </a:lnTo>
                      <a:lnTo>
                        <a:pt x="460221" y="393668"/>
                      </a:lnTo>
                      <a:lnTo>
                        <a:pt x="460221" y="212693"/>
                      </a:lnTo>
                      <a:lnTo>
                        <a:pt x="512704" y="212693"/>
                      </a:lnTo>
                      <a:cubicBezTo>
                        <a:pt x="515282" y="212693"/>
                        <a:pt x="517371" y="214783"/>
                        <a:pt x="517371" y="217361"/>
                      </a:cubicBezTo>
                      <a:lnTo>
                        <a:pt x="517371" y="296704"/>
                      </a:lnTo>
                      <a:cubicBezTo>
                        <a:pt x="484838" y="307228"/>
                        <a:pt x="466997" y="342133"/>
                        <a:pt x="477521" y="374667"/>
                      </a:cubicBezTo>
                      <a:cubicBezTo>
                        <a:pt x="480155" y="382809"/>
                        <a:pt x="484448" y="390316"/>
                        <a:pt x="490130" y="396716"/>
                      </a:cubicBezTo>
                      <a:lnTo>
                        <a:pt x="518705" y="371380"/>
                      </a:lnTo>
                      <a:cubicBezTo>
                        <a:pt x="514763" y="367059"/>
                        <a:pt x="512588" y="361417"/>
                        <a:pt x="512609" y="355568"/>
                      </a:cubicBezTo>
                      <a:cubicBezTo>
                        <a:pt x="512620" y="342417"/>
                        <a:pt x="523290" y="331764"/>
                        <a:pt x="536441" y="331776"/>
                      </a:cubicBezTo>
                      <a:cubicBezTo>
                        <a:pt x="549593" y="331787"/>
                        <a:pt x="560245" y="342457"/>
                        <a:pt x="560234" y="355608"/>
                      </a:cubicBezTo>
                      <a:cubicBezTo>
                        <a:pt x="560229" y="361377"/>
                        <a:pt x="558131" y="366947"/>
                        <a:pt x="554328" y="371285"/>
                      </a:cubicBezTo>
                      <a:lnTo>
                        <a:pt x="582903" y="396335"/>
                      </a:lnTo>
                      <a:cubicBezTo>
                        <a:pt x="605441" y="370690"/>
                        <a:pt x="602921" y="331631"/>
                        <a:pt x="577276" y="309094"/>
                      </a:cubicBezTo>
                      <a:cubicBezTo>
                        <a:pt x="570931" y="303517"/>
                        <a:pt x="563510" y="299300"/>
                        <a:pt x="555471" y="296704"/>
                      </a:cubicBezTo>
                      <a:close/>
                      <a:moveTo>
                        <a:pt x="422121" y="260318"/>
                      </a:moveTo>
                      <a:lnTo>
                        <a:pt x="395642" y="260318"/>
                      </a:lnTo>
                      <a:cubicBezTo>
                        <a:pt x="394721" y="260483"/>
                        <a:pt x="393845" y="260840"/>
                        <a:pt x="393070" y="261366"/>
                      </a:cubicBezTo>
                      <a:lnTo>
                        <a:pt x="363924" y="291179"/>
                      </a:lnTo>
                      <a:lnTo>
                        <a:pt x="341730" y="238601"/>
                      </a:lnTo>
                      <a:lnTo>
                        <a:pt x="300297" y="324326"/>
                      </a:lnTo>
                      <a:lnTo>
                        <a:pt x="271245" y="212693"/>
                      </a:lnTo>
                      <a:lnTo>
                        <a:pt x="248862" y="260318"/>
                      </a:lnTo>
                      <a:lnTo>
                        <a:pt x="203046" y="260318"/>
                      </a:lnTo>
                      <a:lnTo>
                        <a:pt x="203046" y="241268"/>
                      </a:lnTo>
                      <a:lnTo>
                        <a:pt x="236765" y="241268"/>
                      </a:lnTo>
                      <a:lnTo>
                        <a:pt x="276389" y="156972"/>
                      </a:lnTo>
                      <a:lnTo>
                        <a:pt x="305726" y="269177"/>
                      </a:lnTo>
                      <a:lnTo>
                        <a:pt x="342969" y="192977"/>
                      </a:lnTo>
                      <a:lnTo>
                        <a:pt x="370401" y="257937"/>
                      </a:lnTo>
                      <a:lnTo>
                        <a:pt x="379926" y="248412"/>
                      </a:lnTo>
                      <a:cubicBezTo>
                        <a:pt x="384108" y="244179"/>
                        <a:pt x="389703" y="241636"/>
                        <a:pt x="395642" y="241268"/>
                      </a:cubicBezTo>
                      <a:lnTo>
                        <a:pt x="422121" y="2412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511B5A-9316-4F1F-ABA9-80511F697C24}"/>
              </a:ext>
            </a:extLst>
          </p:cNvPr>
          <p:cNvSpPr txBox="1">
            <a:spLocks/>
          </p:cNvSpPr>
          <p:nvPr/>
        </p:nvSpPr>
        <p:spPr>
          <a:xfrm>
            <a:off x="1619999" y="6138000"/>
            <a:ext cx="4631987" cy="377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Segmentation zones serve as indicative guidelines, and subject to in-depth analysis on cost-benefits, seasonality and prioritisation of work.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BF359A2-6D89-4D4F-995C-C07BE543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0000" y="2340000"/>
            <a:ext cx="540000" cy="54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A28DDE9-103D-4C71-B769-1C1952D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0000" y="3204000"/>
            <a:ext cx="540000" cy="540000"/>
          </a:xfrm>
          <a:prstGeom prst="rect">
            <a:avLst/>
          </a:prstGeom>
        </p:spPr>
      </p:pic>
      <p:pic>
        <p:nvPicPr>
          <p:cNvPr id="31" name="Content Placeholder 6">
            <a:extLst>
              <a:ext uri="{FF2B5EF4-FFF2-40B4-BE49-F238E27FC236}">
                <a16:creationId xmlns:a16="http://schemas.microsoft.com/office/drawing/2014/main" id="{F30B7043-1AEC-4122-9505-9B5BE9E44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80000" y="4176000"/>
            <a:ext cx="540000" cy="54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A4275ED-194D-4A46-9ED6-DAF181E2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0000" y="5184000"/>
            <a:ext cx="540000" cy="540000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43BBC5D-8E27-47CE-A0CA-30F8E6332B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05662" y="2240039"/>
            <a:ext cx="3638212" cy="3652399"/>
          </a:xfrm>
        </p:spPr>
        <p:txBody>
          <a:bodyPr/>
          <a:lstStyle/>
          <a:p>
            <a:r>
              <a:rPr lang="en-AU" sz="1000" b="1" dirty="0"/>
              <a:t>Build:</a:t>
            </a:r>
            <a:br>
              <a:rPr lang="en-AU" sz="1000" b="1" dirty="0"/>
            </a:br>
            <a:r>
              <a:rPr lang="en-AU" sz="1000" dirty="0"/>
              <a:t>Recruit at targeted career levels with high levels of structured development to build capability</a:t>
            </a:r>
          </a:p>
          <a:p>
            <a:endParaRPr lang="en-AU" sz="1000" dirty="0"/>
          </a:p>
          <a:p>
            <a:r>
              <a:rPr lang="en-AU" sz="1000" b="1" dirty="0"/>
              <a:t>Buy:</a:t>
            </a:r>
            <a:br>
              <a:rPr lang="en-AU" sz="1000" b="1" dirty="0"/>
            </a:br>
            <a:r>
              <a:rPr lang="en-AU" sz="1000" dirty="0"/>
              <a:t>Recruit individuals from the labour market with ability to delivery immediate impact (External parity)</a:t>
            </a:r>
          </a:p>
          <a:p>
            <a:endParaRPr lang="en-AU" sz="1000" dirty="0"/>
          </a:p>
          <a:p>
            <a:r>
              <a:rPr lang="en-AU" sz="1000" b="1" dirty="0"/>
              <a:t>Bot:</a:t>
            </a:r>
            <a:br>
              <a:rPr lang="en-AU" sz="1000" b="1" dirty="0"/>
            </a:br>
            <a:r>
              <a:rPr lang="en-AU" sz="1000" dirty="0"/>
              <a:t>Leverage on digital and technology capabilities to automate delivery of tasks</a:t>
            </a:r>
          </a:p>
          <a:p>
            <a:endParaRPr lang="en-AU" sz="1000" dirty="0"/>
          </a:p>
          <a:p>
            <a:r>
              <a:rPr lang="en-AU" sz="1000" b="1" dirty="0"/>
              <a:t>Borrow:</a:t>
            </a:r>
            <a:br>
              <a:rPr lang="en-AU" sz="1000" b="1" dirty="0"/>
            </a:br>
            <a:r>
              <a:rPr lang="en-AU" sz="1000" dirty="0"/>
              <a:t>Use of professional services, labour hire, internal shared services, mobile workforce to address fixed-term needs</a:t>
            </a:r>
          </a:p>
          <a:p>
            <a:endParaRPr lang="en-AU" sz="1000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3A617E75-BA43-49BA-B9DF-EEE924963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19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Determine sourcing strategy</a:t>
            </a:r>
          </a:p>
        </p:txBody>
      </p:sp>
      <p:grpSp>
        <p:nvGrpSpPr>
          <p:cNvPr id="15" name="Group 14" descr="Visual presentation of a line graph with four boxes in it depicting buy build borrow and bot sourcing strategies.&#10;The build box is in the upper left hand corner, depicting high impact of roles to service delivery and low labour supply.&#10;The buy box is in the upper right hand corner, depicting high impact of roles to service delivery and high labour supply.&#10;The bot box is in the lower left hand corner, depicting low impact of roles to service delivery and low labour supply.&#10;The borrow box is in the lower right hand corner, depicting low impact of roles to service delivery and high labour supply.&#10;Numbers are mapped on to the boxes to represent different roles.&#10;The build box contains number one and two.&#10;The buy box contains number three and half of number four.&#10;The bot box contains number five.&#10;The borrow box contains number six, seven and half of number four.">
            <a:extLst>
              <a:ext uri="{FF2B5EF4-FFF2-40B4-BE49-F238E27FC236}">
                <a16:creationId xmlns:a16="http://schemas.microsoft.com/office/drawing/2014/main" id="{23CF1E22-52EA-41D3-98EF-0CCB0EB6AEC8}"/>
              </a:ext>
            </a:extLst>
          </p:cNvPr>
          <p:cNvGrpSpPr/>
          <p:nvPr/>
        </p:nvGrpSpPr>
        <p:grpSpPr>
          <a:xfrm>
            <a:off x="446399" y="1880039"/>
            <a:ext cx="6573601" cy="4168761"/>
            <a:chOff x="446399" y="1880039"/>
            <a:chExt cx="6573601" cy="416876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987918-ED31-4AE6-988A-5E352FF87CD6}"/>
                </a:ext>
              </a:extLst>
            </p:cNvPr>
            <p:cNvSpPr/>
            <p:nvPr/>
          </p:nvSpPr>
          <p:spPr>
            <a:xfrm>
              <a:off x="3646125" y="2247841"/>
              <a:ext cx="1800000" cy="1800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C622B4-FB7C-45AC-83DC-C8479B781879}"/>
                </a:ext>
              </a:extLst>
            </p:cNvPr>
            <p:cNvSpPr/>
            <p:nvPr/>
          </p:nvSpPr>
          <p:spPr>
            <a:xfrm>
              <a:off x="1800000" y="4092441"/>
              <a:ext cx="1800000" cy="1800000"/>
            </a:xfrm>
            <a:prstGeom prst="rect">
              <a:avLst/>
            </a:prstGeom>
            <a:solidFill>
              <a:srgbClr val="53565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Text Placeholder 2">
              <a:extLst>
                <a:ext uri="{FF2B5EF4-FFF2-40B4-BE49-F238E27FC236}">
                  <a16:creationId xmlns:a16="http://schemas.microsoft.com/office/drawing/2014/main" id="{23DE9944-9AC0-4B8B-803E-34D27756A01E}"/>
                </a:ext>
              </a:extLst>
            </p:cNvPr>
            <p:cNvSpPr txBox="1">
              <a:spLocks/>
            </p:cNvSpPr>
            <p:nvPr/>
          </p:nvSpPr>
          <p:spPr>
            <a:xfrm>
              <a:off x="446399" y="1880039"/>
              <a:ext cx="1080000" cy="720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000" dirty="0">
                  <a:solidFill>
                    <a:schemeClr val="tx1"/>
                  </a:solidFill>
                  <a:latin typeface="+mn-lt"/>
                </a:rPr>
                <a:t>Impact</a:t>
              </a:r>
            </a:p>
          </p:txBody>
        </p:sp>
        <p:cxnSp>
          <p:nvCxnSpPr>
            <p:cNvPr id="135" name="Straight Arrow Connector 134" descr="X-axis">
              <a:extLst>
                <a:ext uri="{FF2B5EF4-FFF2-40B4-BE49-F238E27FC236}">
                  <a16:creationId xmlns:a16="http://schemas.microsoft.com/office/drawing/2014/main" id="{F38BBF67-023B-4702-BAFC-BB4240085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0000" y="1884067"/>
              <a:ext cx="0" cy="414000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 descr="Y-axis">
              <a:extLst>
                <a:ext uri="{FF2B5EF4-FFF2-40B4-BE49-F238E27FC236}">
                  <a16:creationId xmlns:a16="http://schemas.microsoft.com/office/drawing/2014/main" id="{5AEB7B9D-FAE3-4EB8-8B95-E364C6E250A6}"/>
                </a:ext>
              </a:extLst>
            </p:cNvPr>
            <p:cNvCxnSpPr>
              <a:cxnSpLocks/>
            </p:cNvCxnSpPr>
            <p:nvPr/>
          </p:nvCxnSpPr>
          <p:spPr>
            <a:xfrm>
              <a:off x="1800000" y="6024067"/>
              <a:ext cx="4140000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E2E57E5A-D6D3-4B77-9E3F-4E826858F6F2}"/>
                </a:ext>
              </a:extLst>
            </p:cNvPr>
            <p:cNvSpPr txBox="1">
              <a:spLocks/>
            </p:cNvSpPr>
            <p:nvPr/>
          </p:nvSpPr>
          <p:spPr>
            <a:xfrm>
              <a:off x="5940000" y="5832800"/>
              <a:ext cx="1080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 dirty="0">
                  <a:solidFill>
                    <a:schemeClr val="tx1"/>
                  </a:solidFill>
                  <a:latin typeface="+mn-lt"/>
                </a:rPr>
                <a:t>Supply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84DABE-3AB2-41DE-9930-9AB781DBB64F}"/>
                </a:ext>
              </a:extLst>
            </p:cNvPr>
            <p:cNvSpPr/>
            <p:nvPr/>
          </p:nvSpPr>
          <p:spPr>
            <a:xfrm>
              <a:off x="3646125" y="4092441"/>
              <a:ext cx="1800000" cy="1800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D414E0-9FAC-4E67-9E14-AD211116A1A6}"/>
                </a:ext>
              </a:extLst>
            </p:cNvPr>
            <p:cNvSpPr/>
            <p:nvPr/>
          </p:nvSpPr>
          <p:spPr>
            <a:xfrm>
              <a:off x="1800000" y="2247841"/>
              <a:ext cx="1800000" cy="180000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150DE86-7238-4369-81F3-95029CA01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8925" y="453524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1F6D20C-FDD1-46D0-8D7E-677E81AF1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42800" y="2690641"/>
              <a:ext cx="914400" cy="9144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691117-8D44-40B6-AD30-BBEA1F2FD47E}"/>
                </a:ext>
              </a:extLst>
            </p:cNvPr>
            <p:cNvSpPr/>
            <p:nvPr/>
          </p:nvSpPr>
          <p:spPr>
            <a:xfrm>
              <a:off x="2838600" y="2289241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200C45-03ED-493E-8B10-E2F12CCF0363}"/>
                </a:ext>
              </a:extLst>
            </p:cNvPr>
            <p:cNvSpPr/>
            <p:nvPr/>
          </p:nvSpPr>
          <p:spPr>
            <a:xfrm>
              <a:off x="3198600" y="2967841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86EF83-F168-469A-A24E-582061CA56F9}"/>
                </a:ext>
              </a:extLst>
            </p:cNvPr>
            <p:cNvSpPr/>
            <p:nvPr/>
          </p:nvSpPr>
          <p:spPr>
            <a:xfrm>
              <a:off x="3752925" y="2664818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5044B6D-70D0-4E11-8AA1-C5605F1C0AC3}"/>
                </a:ext>
              </a:extLst>
            </p:cNvPr>
            <p:cNvSpPr/>
            <p:nvPr/>
          </p:nvSpPr>
          <p:spPr>
            <a:xfrm>
              <a:off x="4746000" y="3890141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3398B3-742C-4D0A-9503-9BDF4C125A3C}"/>
                </a:ext>
              </a:extLst>
            </p:cNvPr>
            <p:cNvSpPr/>
            <p:nvPr/>
          </p:nvSpPr>
          <p:spPr>
            <a:xfrm>
              <a:off x="2759461" y="4332941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C223CE-2B29-40B6-B216-D34542E2DC90}"/>
                </a:ext>
              </a:extLst>
            </p:cNvPr>
            <p:cNvSpPr/>
            <p:nvPr/>
          </p:nvSpPr>
          <p:spPr>
            <a:xfrm>
              <a:off x="3745336" y="4675954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1EFB7D-2373-4CB8-B498-9BE3527F5F75}"/>
                </a:ext>
              </a:extLst>
            </p:cNvPr>
            <p:cNvSpPr/>
            <p:nvPr/>
          </p:nvSpPr>
          <p:spPr>
            <a:xfrm>
              <a:off x="4088925" y="5226355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E6EE634A-5670-49B8-A754-B29B8417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88925" y="2690641"/>
              <a:ext cx="914400" cy="914400"/>
            </a:xfrm>
            <a:prstGeom prst="rect">
              <a:avLst/>
            </a:prstGeom>
          </p:spPr>
        </p:pic>
        <p:grpSp>
          <p:nvGrpSpPr>
            <p:cNvPr id="2" name="Content Placeholder 6">
              <a:extLst>
                <a:ext uri="{FF2B5EF4-FFF2-40B4-BE49-F238E27FC236}">
                  <a16:creationId xmlns:a16="http://schemas.microsoft.com/office/drawing/2014/main" id="{E44BD75D-4A51-4A8B-BD38-69E273D70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42800" y="4535241"/>
              <a:ext cx="914400" cy="914400"/>
              <a:chOff x="2242800" y="4535241"/>
              <a:chExt cx="914400" cy="91440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1F572DB-7D83-4E7A-A8FB-8AA7DD18D71F}"/>
                  </a:ext>
                </a:extLst>
              </p:cNvPr>
              <p:cNvSpPr/>
              <p:nvPr/>
            </p:nvSpPr>
            <p:spPr>
              <a:xfrm>
                <a:off x="2470638" y="5221041"/>
                <a:ext cx="457199" cy="142875"/>
              </a:xfrm>
              <a:custGeom>
                <a:avLst/>
                <a:gdLst>
                  <a:gd name="connsiteX0" fmla="*/ 385762 w 457199"/>
                  <a:gd name="connsiteY0" fmla="*/ 0 h 142875"/>
                  <a:gd name="connsiteX1" fmla="*/ 71438 w 457199"/>
                  <a:gd name="connsiteY1" fmla="*/ 0 h 142875"/>
                  <a:gd name="connsiteX2" fmla="*/ 0 w 457199"/>
                  <a:gd name="connsiteY2" fmla="*/ 71438 h 142875"/>
                  <a:gd name="connsiteX3" fmla="*/ 71438 w 457199"/>
                  <a:gd name="connsiteY3" fmla="*/ 142875 h 142875"/>
                  <a:gd name="connsiteX4" fmla="*/ 385762 w 457199"/>
                  <a:gd name="connsiteY4" fmla="*/ 142875 h 142875"/>
                  <a:gd name="connsiteX5" fmla="*/ 457200 w 457199"/>
                  <a:gd name="connsiteY5" fmla="*/ 71438 h 142875"/>
                  <a:gd name="connsiteX6" fmla="*/ 385762 w 457199"/>
                  <a:gd name="connsiteY6" fmla="*/ 0 h 142875"/>
                  <a:gd name="connsiteX7" fmla="*/ 90487 w 457199"/>
                  <a:gd name="connsiteY7" fmla="*/ 100013 h 142875"/>
                  <a:gd name="connsiteX8" fmla="*/ 61913 w 457199"/>
                  <a:gd name="connsiteY8" fmla="*/ 71438 h 142875"/>
                  <a:gd name="connsiteX9" fmla="*/ 90487 w 457199"/>
                  <a:gd name="connsiteY9" fmla="*/ 42863 h 142875"/>
                  <a:gd name="connsiteX10" fmla="*/ 119062 w 457199"/>
                  <a:gd name="connsiteY10" fmla="*/ 71438 h 142875"/>
                  <a:gd name="connsiteX11" fmla="*/ 90487 w 457199"/>
                  <a:gd name="connsiteY11" fmla="*/ 100013 h 142875"/>
                  <a:gd name="connsiteX12" fmla="*/ 228600 w 457199"/>
                  <a:gd name="connsiteY12" fmla="*/ 100013 h 142875"/>
                  <a:gd name="connsiteX13" fmla="*/ 200025 w 457199"/>
                  <a:gd name="connsiteY13" fmla="*/ 71438 h 142875"/>
                  <a:gd name="connsiteX14" fmla="*/ 228600 w 457199"/>
                  <a:gd name="connsiteY14" fmla="*/ 42863 h 142875"/>
                  <a:gd name="connsiteX15" fmla="*/ 257175 w 457199"/>
                  <a:gd name="connsiteY15" fmla="*/ 71438 h 142875"/>
                  <a:gd name="connsiteX16" fmla="*/ 228600 w 457199"/>
                  <a:gd name="connsiteY16" fmla="*/ 100013 h 142875"/>
                  <a:gd name="connsiteX17" fmla="*/ 366712 w 457199"/>
                  <a:gd name="connsiteY17" fmla="*/ 100013 h 142875"/>
                  <a:gd name="connsiteX18" fmla="*/ 338137 w 457199"/>
                  <a:gd name="connsiteY18" fmla="*/ 71438 h 142875"/>
                  <a:gd name="connsiteX19" fmla="*/ 366712 w 457199"/>
                  <a:gd name="connsiteY19" fmla="*/ 42863 h 142875"/>
                  <a:gd name="connsiteX20" fmla="*/ 395287 w 457199"/>
                  <a:gd name="connsiteY20" fmla="*/ 71438 h 142875"/>
                  <a:gd name="connsiteX21" fmla="*/ 366712 w 457199"/>
                  <a:gd name="connsiteY21" fmla="*/ 10001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7199" h="142875">
                    <a:moveTo>
                      <a:pt x="385762" y="0"/>
                    </a:moveTo>
                    <a:lnTo>
                      <a:pt x="71438" y="0"/>
                    </a:lnTo>
                    <a:cubicBezTo>
                      <a:pt x="31984" y="0"/>
                      <a:pt x="0" y="31984"/>
                      <a:pt x="0" y="71438"/>
                    </a:cubicBezTo>
                    <a:cubicBezTo>
                      <a:pt x="0" y="110891"/>
                      <a:pt x="31984" y="142875"/>
                      <a:pt x="71438" y="142875"/>
                    </a:cubicBezTo>
                    <a:lnTo>
                      <a:pt x="385762" y="142875"/>
                    </a:lnTo>
                    <a:cubicBezTo>
                      <a:pt x="425216" y="142875"/>
                      <a:pt x="457200" y="110891"/>
                      <a:pt x="457200" y="71438"/>
                    </a:cubicBezTo>
                    <a:cubicBezTo>
                      <a:pt x="457200" y="31984"/>
                      <a:pt x="425216" y="0"/>
                      <a:pt x="385762" y="0"/>
                    </a:cubicBezTo>
                    <a:close/>
                    <a:moveTo>
                      <a:pt x="90487" y="100013"/>
                    </a:moveTo>
                    <a:cubicBezTo>
                      <a:pt x="74706" y="100013"/>
                      <a:pt x="61913" y="87219"/>
                      <a:pt x="61913" y="71438"/>
                    </a:cubicBezTo>
                    <a:cubicBezTo>
                      <a:pt x="61913" y="55656"/>
                      <a:pt x="74706" y="42863"/>
                      <a:pt x="90487" y="42863"/>
                    </a:cubicBezTo>
                    <a:cubicBezTo>
                      <a:pt x="106269" y="42863"/>
                      <a:pt x="119062" y="55656"/>
                      <a:pt x="119062" y="71438"/>
                    </a:cubicBezTo>
                    <a:cubicBezTo>
                      <a:pt x="119062" y="87219"/>
                      <a:pt x="106269" y="100013"/>
                      <a:pt x="90487" y="100013"/>
                    </a:cubicBezTo>
                    <a:close/>
                    <a:moveTo>
                      <a:pt x="228600" y="100013"/>
                    </a:moveTo>
                    <a:cubicBezTo>
                      <a:pt x="212818" y="100013"/>
                      <a:pt x="200025" y="87219"/>
                      <a:pt x="200025" y="71438"/>
                    </a:cubicBezTo>
                    <a:cubicBezTo>
                      <a:pt x="200025" y="55656"/>
                      <a:pt x="212818" y="42863"/>
                      <a:pt x="228600" y="42863"/>
                    </a:cubicBezTo>
                    <a:cubicBezTo>
                      <a:pt x="244382" y="42863"/>
                      <a:pt x="257175" y="55656"/>
                      <a:pt x="257175" y="71438"/>
                    </a:cubicBezTo>
                    <a:cubicBezTo>
                      <a:pt x="257175" y="87219"/>
                      <a:pt x="244382" y="100013"/>
                      <a:pt x="228600" y="100013"/>
                    </a:cubicBezTo>
                    <a:close/>
                    <a:moveTo>
                      <a:pt x="366712" y="100013"/>
                    </a:moveTo>
                    <a:cubicBezTo>
                      <a:pt x="350931" y="100013"/>
                      <a:pt x="338137" y="87219"/>
                      <a:pt x="338137" y="71438"/>
                    </a:cubicBezTo>
                    <a:cubicBezTo>
                      <a:pt x="338137" y="55656"/>
                      <a:pt x="350931" y="42863"/>
                      <a:pt x="366712" y="42863"/>
                    </a:cubicBezTo>
                    <a:cubicBezTo>
                      <a:pt x="382494" y="42863"/>
                      <a:pt x="395287" y="55656"/>
                      <a:pt x="395287" y="71438"/>
                    </a:cubicBezTo>
                    <a:cubicBezTo>
                      <a:pt x="395287" y="87219"/>
                      <a:pt x="382494" y="100013"/>
                      <a:pt x="366712" y="1000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8A0E14-0E5F-4C77-9836-E8EF0F737E06}"/>
                  </a:ext>
                </a:extLst>
              </p:cNvPr>
              <p:cNvSpPr/>
              <p:nvPr/>
            </p:nvSpPr>
            <p:spPr>
              <a:xfrm>
                <a:off x="2736480" y="4787653"/>
                <a:ext cx="28575" cy="28575"/>
              </a:xfrm>
              <a:custGeom>
                <a:avLst/>
                <a:gdLst>
                  <a:gd name="connsiteX0" fmla="*/ 28575 w 28575"/>
                  <a:gd name="connsiteY0" fmla="*/ 14288 h 28575"/>
                  <a:gd name="connsiteX1" fmla="*/ 14288 w 28575"/>
                  <a:gd name="connsiteY1" fmla="*/ 28575 h 28575"/>
                  <a:gd name="connsiteX2" fmla="*/ 0 w 28575"/>
                  <a:gd name="connsiteY2" fmla="*/ 14288 h 28575"/>
                  <a:gd name="connsiteX3" fmla="*/ 14288 w 28575"/>
                  <a:gd name="connsiteY3" fmla="*/ 0 h 28575"/>
                  <a:gd name="connsiteX4" fmla="*/ 28575 w 28575"/>
                  <a:gd name="connsiteY4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22178"/>
                      <a:pt x="22178" y="28575"/>
                      <a:pt x="14288" y="28575"/>
                    </a:cubicBezTo>
                    <a:cubicBezTo>
                      <a:pt x="6397" y="28575"/>
                      <a:pt x="0" y="22178"/>
                      <a:pt x="0" y="14288"/>
                    </a:cubicBezTo>
                    <a:cubicBezTo>
                      <a:pt x="0" y="6397"/>
                      <a:pt x="6397" y="0"/>
                      <a:pt x="14288" y="0"/>
                    </a:cubicBezTo>
                    <a:cubicBezTo>
                      <a:pt x="22178" y="0"/>
                      <a:pt x="28575" y="6397"/>
                      <a:pt x="28575" y="142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A05C81D-A332-447A-BC19-EE56DDA7FDC4}"/>
                  </a:ext>
                </a:extLst>
              </p:cNvPr>
              <p:cNvSpPr/>
              <p:nvPr/>
            </p:nvSpPr>
            <p:spPr>
              <a:xfrm>
                <a:off x="2576175" y="4592250"/>
                <a:ext cx="247650" cy="304940"/>
              </a:xfrm>
              <a:custGeom>
                <a:avLst/>
                <a:gdLst>
                  <a:gd name="connsiteX0" fmla="*/ 205835 w 247650"/>
                  <a:gd name="connsiteY0" fmla="*/ 114441 h 304940"/>
                  <a:gd name="connsiteX1" fmla="*/ 142875 w 247650"/>
                  <a:gd name="connsiteY1" fmla="*/ 114441 h 304940"/>
                  <a:gd name="connsiteX2" fmla="*/ 142875 w 247650"/>
                  <a:gd name="connsiteY2" fmla="*/ 71102 h 304940"/>
                  <a:gd name="connsiteX3" fmla="*/ 156821 w 247650"/>
                  <a:gd name="connsiteY3" fmla="*/ 19056 h 304940"/>
                  <a:gd name="connsiteX4" fmla="*/ 104775 w 247650"/>
                  <a:gd name="connsiteY4" fmla="*/ 5111 h 304940"/>
                  <a:gd name="connsiteX5" fmla="*/ 90829 w 247650"/>
                  <a:gd name="connsiteY5" fmla="*/ 57156 h 304940"/>
                  <a:gd name="connsiteX6" fmla="*/ 104775 w 247650"/>
                  <a:gd name="connsiteY6" fmla="*/ 71102 h 304940"/>
                  <a:gd name="connsiteX7" fmla="*/ 104775 w 247650"/>
                  <a:gd name="connsiteY7" fmla="*/ 114441 h 304940"/>
                  <a:gd name="connsiteX8" fmla="*/ 41815 w 247650"/>
                  <a:gd name="connsiteY8" fmla="*/ 114441 h 304940"/>
                  <a:gd name="connsiteX9" fmla="*/ 0 w 247650"/>
                  <a:gd name="connsiteY9" fmla="*/ 156255 h 304940"/>
                  <a:gd name="connsiteX10" fmla="*/ 0 w 247650"/>
                  <a:gd name="connsiteY10" fmla="*/ 263126 h 304940"/>
                  <a:gd name="connsiteX11" fmla="*/ 41815 w 247650"/>
                  <a:gd name="connsiteY11" fmla="*/ 304941 h 304940"/>
                  <a:gd name="connsiteX12" fmla="*/ 205835 w 247650"/>
                  <a:gd name="connsiteY12" fmla="*/ 304941 h 304940"/>
                  <a:gd name="connsiteX13" fmla="*/ 247650 w 247650"/>
                  <a:gd name="connsiteY13" fmla="*/ 263126 h 304940"/>
                  <a:gd name="connsiteX14" fmla="*/ 247650 w 247650"/>
                  <a:gd name="connsiteY14" fmla="*/ 156255 h 304940"/>
                  <a:gd name="connsiteX15" fmla="*/ 205835 w 247650"/>
                  <a:gd name="connsiteY15" fmla="*/ 114441 h 304940"/>
                  <a:gd name="connsiteX16" fmla="*/ 76200 w 247650"/>
                  <a:gd name="connsiteY16" fmla="*/ 238266 h 304940"/>
                  <a:gd name="connsiteX17" fmla="*/ 47625 w 247650"/>
                  <a:gd name="connsiteY17" fmla="*/ 209691 h 304940"/>
                  <a:gd name="connsiteX18" fmla="*/ 76200 w 247650"/>
                  <a:gd name="connsiteY18" fmla="*/ 181116 h 304940"/>
                  <a:gd name="connsiteX19" fmla="*/ 104775 w 247650"/>
                  <a:gd name="connsiteY19" fmla="*/ 209691 h 304940"/>
                  <a:gd name="connsiteX20" fmla="*/ 76200 w 247650"/>
                  <a:gd name="connsiteY20" fmla="*/ 238266 h 304940"/>
                  <a:gd name="connsiteX21" fmla="*/ 171450 w 247650"/>
                  <a:gd name="connsiteY21" fmla="*/ 238266 h 304940"/>
                  <a:gd name="connsiteX22" fmla="*/ 142875 w 247650"/>
                  <a:gd name="connsiteY22" fmla="*/ 209691 h 304940"/>
                  <a:gd name="connsiteX23" fmla="*/ 171450 w 247650"/>
                  <a:gd name="connsiteY23" fmla="*/ 181116 h 304940"/>
                  <a:gd name="connsiteX24" fmla="*/ 200025 w 247650"/>
                  <a:gd name="connsiteY24" fmla="*/ 209691 h 304940"/>
                  <a:gd name="connsiteX25" fmla="*/ 171450 w 247650"/>
                  <a:gd name="connsiteY25" fmla="*/ 238266 h 30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7650" h="304940">
                    <a:moveTo>
                      <a:pt x="205835" y="114441"/>
                    </a:moveTo>
                    <a:lnTo>
                      <a:pt x="142875" y="114441"/>
                    </a:lnTo>
                    <a:lnTo>
                      <a:pt x="142875" y="71102"/>
                    </a:lnTo>
                    <a:cubicBezTo>
                      <a:pt x="161098" y="60581"/>
                      <a:pt x="167342" y="37279"/>
                      <a:pt x="156821" y="19056"/>
                    </a:cubicBezTo>
                    <a:cubicBezTo>
                      <a:pt x="146299" y="833"/>
                      <a:pt x="122998" y="-5410"/>
                      <a:pt x="104775" y="5111"/>
                    </a:cubicBezTo>
                    <a:cubicBezTo>
                      <a:pt x="86552" y="15632"/>
                      <a:pt x="80308" y="38933"/>
                      <a:pt x="90829" y="57156"/>
                    </a:cubicBezTo>
                    <a:cubicBezTo>
                      <a:pt x="94174" y="62949"/>
                      <a:pt x="98983" y="67758"/>
                      <a:pt x="104775" y="71102"/>
                    </a:cubicBezTo>
                    <a:lnTo>
                      <a:pt x="104775" y="114441"/>
                    </a:lnTo>
                    <a:lnTo>
                      <a:pt x="41815" y="114441"/>
                    </a:lnTo>
                    <a:cubicBezTo>
                      <a:pt x="18743" y="114493"/>
                      <a:pt x="52" y="133184"/>
                      <a:pt x="0" y="156255"/>
                    </a:cubicBezTo>
                    <a:lnTo>
                      <a:pt x="0" y="263126"/>
                    </a:lnTo>
                    <a:cubicBezTo>
                      <a:pt x="52" y="286197"/>
                      <a:pt x="18743" y="304888"/>
                      <a:pt x="41815" y="304941"/>
                    </a:cubicBezTo>
                    <a:lnTo>
                      <a:pt x="205835" y="304941"/>
                    </a:lnTo>
                    <a:cubicBezTo>
                      <a:pt x="228907" y="304888"/>
                      <a:pt x="247598" y="286197"/>
                      <a:pt x="247650" y="263126"/>
                    </a:cubicBezTo>
                    <a:lnTo>
                      <a:pt x="247650" y="156255"/>
                    </a:lnTo>
                    <a:cubicBezTo>
                      <a:pt x="247598" y="133184"/>
                      <a:pt x="228907" y="114493"/>
                      <a:pt x="205835" y="114441"/>
                    </a:cubicBezTo>
                    <a:close/>
                    <a:moveTo>
                      <a:pt x="76200" y="238266"/>
                    </a:moveTo>
                    <a:cubicBezTo>
                      <a:pt x="60418" y="238266"/>
                      <a:pt x="47625" y="225473"/>
                      <a:pt x="47625" y="209691"/>
                    </a:cubicBezTo>
                    <a:cubicBezTo>
                      <a:pt x="47625" y="193909"/>
                      <a:pt x="60418" y="181116"/>
                      <a:pt x="76200" y="181116"/>
                    </a:cubicBezTo>
                    <a:cubicBezTo>
                      <a:pt x="91982" y="181116"/>
                      <a:pt x="104775" y="193909"/>
                      <a:pt x="104775" y="209691"/>
                    </a:cubicBezTo>
                    <a:cubicBezTo>
                      <a:pt x="104775" y="225473"/>
                      <a:pt x="91982" y="238266"/>
                      <a:pt x="76200" y="238266"/>
                    </a:cubicBezTo>
                    <a:close/>
                    <a:moveTo>
                      <a:pt x="171450" y="238266"/>
                    </a:moveTo>
                    <a:cubicBezTo>
                      <a:pt x="155668" y="238266"/>
                      <a:pt x="142875" y="225473"/>
                      <a:pt x="142875" y="209691"/>
                    </a:cubicBezTo>
                    <a:cubicBezTo>
                      <a:pt x="142875" y="193909"/>
                      <a:pt x="155668" y="181116"/>
                      <a:pt x="171450" y="181116"/>
                    </a:cubicBezTo>
                    <a:cubicBezTo>
                      <a:pt x="187232" y="181116"/>
                      <a:pt x="200025" y="193909"/>
                      <a:pt x="200025" y="209691"/>
                    </a:cubicBezTo>
                    <a:cubicBezTo>
                      <a:pt x="200025" y="225473"/>
                      <a:pt x="187232" y="238266"/>
                      <a:pt x="171450" y="2382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4D01266-7F2C-43E4-849A-2A0413420AC7}"/>
                  </a:ext>
                </a:extLst>
              </p:cNvPr>
              <p:cNvSpPr/>
              <p:nvPr/>
            </p:nvSpPr>
            <p:spPr>
              <a:xfrm>
                <a:off x="2641230" y="4787653"/>
                <a:ext cx="28575" cy="28575"/>
              </a:xfrm>
              <a:custGeom>
                <a:avLst/>
                <a:gdLst>
                  <a:gd name="connsiteX0" fmla="*/ 28575 w 28575"/>
                  <a:gd name="connsiteY0" fmla="*/ 14288 h 28575"/>
                  <a:gd name="connsiteX1" fmla="*/ 14288 w 28575"/>
                  <a:gd name="connsiteY1" fmla="*/ 28575 h 28575"/>
                  <a:gd name="connsiteX2" fmla="*/ 0 w 28575"/>
                  <a:gd name="connsiteY2" fmla="*/ 14288 h 28575"/>
                  <a:gd name="connsiteX3" fmla="*/ 14288 w 28575"/>
                  <a:gd name="connsiteY3" fmla="*/ 0 h 28575"/>
                  <a:gd name="connsiteX4" fmla="*/ 28575 w 28575"/>
                  <a:gd name="connsiteY4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22178"/>
                      <a:pt x="22178" y="28575"/>
                      <a:pt x="14288" y="28575"/>
                    </a:cubicBezTo>
                    <a:cubicBezTo>
                      <a:pt x="6397" y="28575"/>
                      <a:pt x="0" y="22178"/>
                      <a:pt x="0" y="14288"/>
                    </a:cubicBezTo>
                    <a:cubicBezTo>
                      <a:pt x="0" y="6397"/>
                      <a:pt x="6397" y="0"/>
                      <a:pt x="14288" y="0"/>
                    </a:cubicBezTo>
                    <a:cubicBezTo>
                      <a:pt x="22178" y="0"/>
                      <a:pt x="28575" y="6397"/>
                      <a:pt x="28575" y="142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708622-98DB-4D60-84EC-AF55E2D0C184}"/>
                  </a:ext>
                </a:extLst>
              </p:cNvPr>
              <p:cNvSpPr/>
              <p:nvPr/>
            </p:nvSpPr>
            <p:spPr>
              <a:xfrm>
                <a:off x="2392178" y="4798797"/>
                <a:ext cx="598287" cy="396716"/>
              </a:xfrm>
              <a:custGeom>
                <a:avLst/>
                <a:gdLst>
                  <a:gd name="connsiteX0" fmla="*/ 555471 w 598287"/>
                  <a:gd name="connsiteY0" fmla="*/ 296704 h 396716"/>
                  <a:gd name="connsiteX1" fmla="*/ 555471 w 598287"/>
                  <a:gd name="connsiteY1" fmla="*/ 217361 h 396716"/>
                  <a:gd name="connsiteX2" fmla="*/ 512704 w 598287"/>
                  <a:gd name="connsiteY2" fmla="*/ 174593 h 396716"/>
                  <a:gd name="connsiteX3" fmla="*/ 460221 w 598287"/>
                  <a:gd name="connsiteY3" fmla="*/ 174593 h 396716"/>
                  <a:gd name="connsiteX4" fmla="*/ 460221 w 598287"/>
                  <a:gd name="connsiteY4" fmla="*/ 126968 h 396716"/>
                  <a:gd name="connsiteX5" fmla="*/ 155421 w 598287"/>
                  <a:gd name="connsiteY5" fmla="*/ 126968 h 396716"/>
                  <a:gd name="connsiteX6" fmla="*/ 155421 w 598287"/>
                  <a:gd name="connsiteY6" fmla="*/ 184118 h 396716"/>
                  <a:gd name="connsiteX7" fmla="*/ 83889 w 598287"/>
                  <a:gd name="connsiteY7" fmla="*/ 184118 h 396716"/>
                  <a:gd name="connsiteX8" fmla="*/ 79221 w 598287"/>
                  <a:gd name="connsiteY8" fmla="*/ 179451 h 396716"/>
                  <a:gd name="connsiteX9" fmla="*/ 79221 w 598287"/>
                  <a:gd name="connsiteY9" fmla="*/ 100489 h 396716"/>
                  <a:gd name="connsiteX10" fmla="*/ 120999 w 598287"/>
                  <a:gd name="connsiteY10" fmla="*/ 23694 h 396716"/>
                  <a:gd name="connsiteX11" fmla="*/ 107796 w 598287"/>
                  <a:gd name="connsiteY11" fmla="*/ 0 h 396716"/>
                  <a:gd name="connsiteX12" fmla="*/ 79221 w 598287"/>
                  <a:gd name="connsiteY12" fmla="*/ 25336 h 396716"/>
                  <a:gd name="connsiteX13" fmla="*/ 85603 w 598287"/>
                  <a:gd name="connsiteY13" fmla="*/ 41243 h 396716"/>
                  <a:gd name="connsiteX14" fmla="*/ 61661 w 598287"/>
                  <a:gd name="connsiteY14" fmla="*/ 64926 h 396716"/>
                  <a:gd name="connsiteX15" fmla="*/ 37979 w 598287"/>
                  <a:gd name="connsiteY15" fmla="*/ 40984 h 396716"/>
                  <a:gd name="connsiteX16" fmla="*/ 43788 w 598287"/>
                  <a:gd name="connsiteY16" fmla="*/ 25527 h 396716"/>
                  <a:gd name="connsiteX17" fmla="*/ 15213 w 598287"/>
                  <a:gd name="connsiteY17" fmla="*/ 476 h 396716"/>
                  <a:gd name="connsiteX18" fmla="*/ 21266 w 598287"/>
                  <a:gd name="connsiteY18" fmla="*/ 87824 h 396716"/>
                  <a:gd name="connsiteX19" fmla="*/ 41121 w 598287"/>
                  <a:gd name="connsiteY19" fmla="*/ 99441 h 396716"/>
                  <a:gd name="connsiteX20" fmla="*/ 41121 w 598287"/>
                  <a:gd name="connsiteY20" fmla="*/ 179451 h 396716"/>
                  <a:gd name="connsiteX21" fmla="*/ 83889 w 598287"/>
                  <a:gd name="connsiteY21" fmla="*/ 222218 h 396716"/>
                  <a:gd name="connsiteX22" fmla="*/ 155421 w 598287"/>
                  <a:gd name="connsiteY22" fmla="*/ 222218 h 396716"/>
                  <a:gd name="connsiteX23" fmla="*/ 155421 w 598287"/>
                  <a:gd name="connsiteY23" fmla="*/ 393668 h 396716"/>
                  <a:gd name="connsiteX24" fmla="*/ 460221 w 598287"/>
                  <a:gd name="connsiteY24" fmla="*/ 393668 h 396716"/>
                  <a:gd name="connsiteX25" fmla="*/ 460221 w 598287"/>
                  <a:gd name="connsiteY25" fmla="*/ 212693 h 396716"/>
                  <a:gd name="connsiteX26" fmla="*/ 512704 w 598287"/>
                  <a:gd name="connsiteY26" fmla="*/ 212693 h 396716"/>
                  <a:gd name="connsiteX27" fmla="*/ 517371 w 598287"/>
                  <a:gd name="connsiteY27" fmla="*/ 217361 h 396716"/>
                  <a:gd name="connsiteX28" fmla="*/ 517371 w 598287"/>
                  <a:gd name="connsiteY28" fmla="*/ 296704 h 396716"/>
                  <a:gd name="connsiteX29" fmla="*/ 477521 w 598287"/>
                  <a:gd name="connsiteY29" fmla="*/ 374667 h 396716"/>
                  <a:gd name="connsiteX30" fmla="*/ 490130 w 598287"/>
                  <a:gd name="connsiteY30" fmla="*/ 396716 h 396716"/>
                  <a:gd name="connsiteX31" fmla="*/ 518705 w 598287"/>
                  <a:gd name="connsiteY31" fmla="*/ 371380 h 396716"/>
                  <a:gd name="connsiteX32" fmla="*/ 512609 w 598287"/>
                  <a:gd name="connsiteY32" fmla="*/ 355568 h 396716"/>
                  <a:gd name="connsiteX33" fmla="*/ 536441 w 598287"/>
                  <a:gd name="connsiteY33" fmla="*/ 331776 h 396716"/>
                  <a:gd name="connsiteX34" fmla="*/ 560234 w 598287"/>
                  <a:gd name="connsiteY34" fmla="*/ 355608 h 396716"/>
                  <a:gd name="connsiteX35" fmla="*/ 554328 w 598287"/>
                  <a:gd name="connsiteY35" fmla="*/ 371285 h 396716"/>
                  <a:gd name="connsiteX36" fmla="*/ 582903 w 598287"/>
                  <a:gd name="connsiteY36" fmla="*/ 396335 h 396716"/>
                  <a:gd name="connsiteX37" fmla="*/ 577276 w 598287"/>
                  <a:gd name="connsiteY37" fmla="*/ 309094 h 396716"/>
                  <a:gd name="connsiteX38" fmla="*/ 555471 w 598287"/>
                  <a:gd name="connsiteY38" fmla="*/ 296704 h 396716"/>
                  <a:gd name="connsiteX39" fmla="*/ 422121 w 598287"/>
                  <a:gd name="connsiteY39" fmla="*/ 260318 h 396716"/>
                  <a:gd name="connsiteX40" fmla="*/ 395642 w 598287"/>
                  <a:gd name="connsiteY40" fmla="*/ 260318 h 396716"/>
                  <a:gd name="connsiteX41" fmla="*/ 393070 w 598287"/>
                  <a:gd name="connsiteY41" fmla="*/ 261366 h 396716"/>
                  <a:gd name="connsiteX42" fmla="*/ 363924 w 598287"/>
                  <a:gd name="connsiteY42" fmla="*/ 291179 h 396716"/>
                  <a:gd name="connsiteX43" fmla="*/ 341730 w 598287"/>
                  <a:gd name="connsiteY43" fmla="*/ 238601 h 396716"/>
                  <a:gd name="connsiteX44" fmla="*/ 300297 w 598287"/>
                  <a:gd name="connsiteY44" fmla="*/ 324326 h 396716"/>
                  <a:gd name="connsiteX45" fmla="*/ 271245 w 598287"/>
                  <a:gd name="connsiteY45" fmla="*/ 212693 h 396716"/>
                  <a:gd name="connsiteX46" fmla="*/ 248862 w 598287"/>
                  <a:gd name="connsiteY46" fmla="*/ 260318 h 396716"/>
                  <a:gd name="connsiteX47" fmla="*/ 203046 w 598287"/>
                  <a:gd name="connsiteY47" fmla="*/ 260318 h 396716"/>
                  <a:gd name="connsiteX48" fmla="*/ 203046 w 598287"/>
                  <a:gd name="connsiteY48" fmla="*/ 241268 h 396716"/>
                  <a:gd name="connsiteX49" fmla="*/ 236765 w 598287"/>
                  <a:gd name="connsiteY49" fmla="*/ 241268 h 396716"/>
                  <a:gd name="connsiteX50" fmla="*/ 276389 w 598287"/>
                  <a:gd name="connsiteY50" fmla="*/ 156972 h 396716"/>
                  <a:gd name="connsiteX51" fmla="*/ 305726 w 598287"/>
                  <a:gd name="connsiteY51" fmla="*/ 269177 h 396716"/>
                  <a:gd name="connsiteX52" fmla="*/ 342969 w 598287"/>
                  <a:gd name="connsiteY52" fmla="*/ 192977 h 396716"/>
                  <a:gd name="connsiteX53" fmla="*/ 370401 w 598287"/>
                  <a:gd name="connsiteY53" fmla="*/ 257937 h 396716"/>
                  <a:gd name="connsiteX54" fmla="*/ 379926 w 598287"/>
                  <a:gd name="connsiteY54" fmla="*/ 248412 h 396716"/>
                  <a:gd name="connsiteX55" fmla="*/ 395642 w 598287"/>
                  <a:gd name="connsiteY55" fmla="*/ 241268 h 396716"/>
                  <a:gd name="connsiteX56" fmla="*/ 422121 w 598287"/>
                  <a:gd name="connsiteY56" fmla="*/ 241268 h 39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98287" h="396716">
                    <a:moveTo>
                      <a:pt x="555471" y="296704"/>
                    </a:moveTo>
                    <a:lnTo>
                      <a:pt x="555471" y="217361"/>
                    </a:lnTo>
                    <a:cubicBezTo>
                      <a:pt x="555471" y="193740"/>
                      <a:pt x="536324" y="174593"/>
                      <a:pt x="512704" y="174593"/>
                    </a:cubicBezTo>
                    <a:lnTo>
                      <a:pt x="460221" y="174593"/>
                    </a:lnTo>
                    <a:lnTo>
                      <a:pt x="460221" y="126968"/>
                    </a:lnTo>
                    <a:lnTo>
                      <a:pt x="155421" y="126968"/>
                    </a:lnTo>
                    <a:lnTo>
                      <a:pt x="155421" y="184118"/>
                    </a:lnTo>
                    <a:lnTo>
                      <a:pt x="83889" y="184118"/>
                    </a:lnTo>
                    <a:cubicBezTo>
                      <a:pt x="81311" y="184118"/>
                      <a:pt x="79221" y="182028"/>
                      <a:pt x="79221" y="179451"/>
                    </a:cubicBezTo>
                    <a:lnTo>
                      <a:pt x="79221" y="100489"/>
                    </a:lnTo>
                    <a:cubicBezTo>
                      <a:pt x="111965" y="90819"/>
                      <a:pt x="130669" y="56437"/>
                      <a:pt x="120999" y="23694"/>
                    </a:cubicBezTo>
                    <a:cubicBezTo>
                      <a:pt x="118406" y="14916"/>
                      <a:pt x="113897" y="6824"/>
                      <a:pt x="107796" y="0"/>
                    </a:cubicBezTo>
                    <a:lnTo>
                      <a:pt x="79221" y="25336"/>
                    </a:lnTo>
                    <a:cubicBezTo>
                      <a:pt x="83218" y="29683"/>
                      <a:pt x="85488" y="35340"/>
                      <a:pt x="85603" y="41243"/>
                    </a:cubicBezTo>
                    <a:cubicBezTo>
                      <a:pt x="85532" y="54394"/>
                      <a:pt x="74812" y="64998"/>
                      <a:pt x="61661" y="64926"/>
                    </a:cubicBezTo>
                    <a:cubicBezTo>
                      <a:pt x="48510" y="64854"/>
                      <a:pt x="37908" y="54135"/>
                      <a:pt x="37979" y="40984"/>
                    </a:cubicBezTo>
                    <a:cubicBezTo>
                      <a:pt x="38010" y="35303"/>
                      <a:pt x="40070" y="29822"/>
                      <a:pt x="43788" y="25527"/>
                    </a:cubicBezTo>
                    <a:lnTo>
                      <a:pt x="15213" y="476"/>
                    </a:lnTo>
                    <a:cubicBezTo>
                      <a:pt x="-7236" y="26268"/>
                      <a:pt x="-4526" y="65375"/>
                      <a:pt x="21266" y="87824"/>
                    </a:cubicBezTo>
                    <a:cubicBezTo>
                      <a:pt x="27101" y="92903"/>
                      <a:pt x="33835" y="96844"/>
                      <a:pt x="41121" y="99441"/>
                    </a:cubicBezTo>
                    <a:lnTo>
                      <a:pt x="41121" y="179451"/>
                    </a:lnTo>
                    <a:cubicBezTo>
                      <a:pt x="41121" y="203071"/>
                      <a:pt x="60269" y="222218"/>
                      <a:pt x="83889" y="222218"/>
                    </a:cubicBezTo>
                    <a:lnTo>
                      <a:pt x="155421" y="222218"/>
                    </a:lnTo>
                    <a:lnTo>
                      <a:pt x="155421" y="393668"/>
                    </a:lnTo>
                    <a:lnTo>
                      <a:pt x="460221" y="393668"/>
                    </a:lnTo>
                    <a:lnTo>
                      <a:pt x="460221" y="212693"/>
                    </a:lnTo>
                    <a:lnTo>
                      <a:pt x="512704" y="212693"/>
                    </a:lnTo>
                    <a:cubicBezTo>
                      <a:pt x="515282" y="212693"/>
                      <a:pt x="517371" y="214783"/>
                      <a:pt x="517371" y="217361"/>
                    </a:cubicBezTo>
                    <a:lnTo>
                      <a:pt x="517371" y="296704"/>
                    </a:lnTo>
                    <a:cubicBezTo>
                      <a:pt x="484838" y="307228"/>
                      <a:pt x="466997" y="342133"/>
                      <a:pt x="477521" y="374667"/>
                    </a:cubicBezTo>
                    <a:cubicBezTo>
                      <a:pt x="480155" y="382809"/>
                      <a:pt x="484448" y="390316"/>
                      <a:pt x="490130" y="396716"/>
                    </a:cubicBezTo>
                    <a:lnTo>
                      <a:pt x="518705" y="371380"/>
                    </a:lnTo>
                    <a:cubicBezTo>
                      <a:pt x="514763" y="367059"/>
                      <a:pt x="512588" y="361417"/>
                      <a:pt x="512609" y="355568"/>
                    </a:cubicBezTo>
                    <a:cubicBezTo>
                      <a:pt x="512620" y="342417"/>
                      <a:pt x="523290" y="331764"/>
                      <a:pt x="536441" y="331776"/>
                    </a:cubicBezTo>
                    <a:cubicBezTo>
                      <a:pt x="549593" y="331787"/>
                      <a:pt x="560245" y="342457"/>
                      <a:pt x="560234" y="355608"/>
                    </a:cubicBezTo>
                    <a:cubicBezTo>
                      <a:pt x="560229" y="361377"/>
                      <a:pt x="558131" y="366947"/>
                      <a:pt x="554328" y="371285"/>
                    </a:cubicBezTo>
                    <a:lnTo>
                      <a:pt x="582903" y="396335"/>
                    </a:lnTo>
                    <a:cubicBezTo>
                      <a:pt x="605441" y="370690"/>
                      <a:pt x="602921" y="331631"/>
                      <a:pt x="577276" y="309094"/>
                    </a:cubicBezTo>
                    <a:cubicBezTo>
                      <a:pt x="570931" y="303517"/>
                      <a:pt x="563510" y="299300"/>
                      <a:pt x="555471" y="296704"/>
                    </a:cubicBezTo>
                    <a:close/>
                    <a:moveTo>
                      <a:pt x="422121" y="260318"/>
                    </a:moveTo>
                    <a:lnTo>
                      <a:pt x="395642" y="260318"/>
                    </a:lnTo>
                    <a:cubicBezTo>
                      <a:pt x="394721" y="260483"/>
                      <a:pt x="393845" y="260840"/>
                      <a:pt x="393070" y="261366"/>
                    </a:cubicBezTo>
                    <a:lnTo>
                      <a:pt x="363924" y="291179"/>
                    </a:lnTo>
                    <a:lnTo>
                      <a:pt x="341730" y="238601"/>
                    </a:lnTo>
                    <a:lnTo>
                      <a:pt x="300297" y="324326"/>
                    </a:lnTo>
                    <a:lnTo>
                      <a:pt x="271245" y="212693"/>
                    </a:lnTo>
                    <a:lnTo>
                      <a:pt x="248862" y="260318"/>
                    </a:lnTo>
                    <a:lnTo>
                      <a:pt x="203046" y="260318"/>
                    </a:lnTo>
                    <a:lnTo>
                      <a:pt x="203046" y="241268"/>
                    </a:lnTo>
                    <a:lnTo>
                      <a:pt x="236765" y="241268"/>
                    </a:lnTo>
                    <a:lnTo>
                      <a:pt x="276389" y="156972"/>
                    </a:lnTo>
                    <a:lnTo>
                      <a:pt x="305726" y="269177"/>
                    </a:lnTo>
                    <a:lnTo>
                      <a:pt x="342969" y="192977"/>
                    </a:lnTo>
                    <a:lnTo>
                      <a:pt x="370401" y="257937"/>
                    </a:lnTo>
                    <a:lnTo>
                      <a:pt x="379926" y="248412"/>
                    </a:lnTo>
                    <a:cubicBezTo>
                      <a:pt x="384108" y="244179"/>
                      <a:pt x="389703" y="241636"/>
                      <a:pt x="395642" y="241268"/>
                    </a:cubicBezTo>
                    <a:lnTo>
                      <a:pt x="422121" y="2412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F24B-CE60-490A-895F-B93743F7C2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2000" y="1884067"/>
            <a:ext cx="5491875" cy="363774"/>
          </a:xfrm>
        </p:spPr>
        <p:txBody>
          <a:bodyPr/>
          <a:lstStyle/>
          <a:p>
            <a:r>
              <a:rPr lang="en-AU" sz="1000" b="1" i="0" u="none" strike="noStrike" dirty="0">
                <a:solidFill>
                  <a:srgbClr val="002319"/>
                </a:solidFill>
                <a:effectLst/>
                <a:latin typeface="VIC" panose="00000500000000000000" pitchFamily="50" charset="0"/>
              </a:rPr>
              <a:t>Y </a:t>
            </a:r>
            <a:r>
              <a:rPr lang="en-AU" sz="1000" b="0" i="0" u="none" strike="noStrike" dirty="0">
                <a:solidFill>
                  <a:srgbClr val="002319"/>
                </a:solidFill>
                <a:effectLst/>
                <a:latin typeface="VIC" panose="00000500000000000000" pitchFamily="50" charset="0"/>
              </a:rPr>
              <a:t>= Applicable; </a:t>
            </a:r>
            <a:r>
              <a:rPr lang="en-AU" sz="1000" b="1" i="0" u="none" strike="noStrike" dirty="0">
                <a:solidFill>
                  <a:srgbClr val="002319"/>
                </a:solidFill>
                <a:effectLst/>
                <a:latin typeface="VIC" panose="00000500000000000000" pitchFamily="50" charset="0"/>
              </a:rPr>
              <a:t>P </a:t>
            </a:r>
            <a:r>
              <a:rPr lang="en-AU" sz="1000" b="0" i="0" u="none" strike="noStrike" dirty="0">
                <a:solidFill>
                  <a:srgbClr val="002319"/>
                </a:solidFill>
                <a:effectLst/>
                <a:latin typeface="VIC" panose="00000500000000000000" pitchFamily="50" charset="0"/>
              </a:rPr>
              <a:t>= Applicable to selected tasks/processes only</a:t>
            </a:r>
            <a:r>
              <a:rPr lang="en-AU" sz="1000" b="0" i="0" dirty="0">
                <a:solidFill>
                  <a:srgbClr val="000000"/>
                </a:solidFill>
                <a:effectLst/>
                <a:latin typeface="VIC" panose="00000500000000000000" pitchFamily="50" charset="0"/>
              </a:rPr>
              <a:t>​</a:t>
            </a:r>
            <a:endParaRPr lang="en-AU" sz="1000" dirty="0"/>
          </a:p>
        </p:txBody>
      </p:sp>
      <p:graphicFrame>
        <p:nvGraphicFramePr>
          <p:cNvPr id="35" name="Table 10">
            <a:extLst>
              <a:ext uri="{FF2B5EF4-FFF2-40B4-BE49-F238E27FC236}">
                <a16:creationId xmlns:a16="http://schemas.microsoft.com/office/drawing/2014/main" id="{F1628513-0FD9-45CB-8AEC-264D6C5DD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177479"/>
              </p:ext>
            </p:extLst>
          </p:nvPr>
        </p:nvGraphicFramePr>
        <p:xfrm>
          <a:off x="6252000" y="2247841"/>
          <a:ext cx="5518800" cy="325758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7388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7652831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2956037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41152413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Buy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Build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Borrow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Bot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Surge Needed?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784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106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3.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921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4.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010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5.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579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6.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923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7.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362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F571EFCE-3442-4353-B012-4064B9256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803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D1A-BCAB-47DE-8EFF-9ABAD6E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Develop sourcing profile for Build roles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5E4E0-EFD3-46A7-AC04-C00D3F79CA62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Sourcing Profile – Build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BE04592-D32F-4971-BB71-099D38DE40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000" y="2340000"/>
          <a:ext cx="11304000" cy="42912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608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354378992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1712399972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343356396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265921931"/>
                    </a:ext>
                  </a:extLst>
                </a:gridCol>
              </a:tblGrid>
              <a:tr h="74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Qualifications/Background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Is there an existing structured development program?</a:t>
                      </a:r>
                      <a:b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Yes/No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Talent Competitor: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Industry(s)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Employee Value Proposition needed to attract new talents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7572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05118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85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1951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427A47-B5F0-4812-A637-A971E3C38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348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D1A-BCAB-47DE-8EFF-9ABAD6E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Develop sourcing profile for Buy roles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5E4E0-EFD3-46A7-AC04-C00D3F79CA62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Sourcing Profile – Buy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BE04592-D32F-4971-BB71-099D38DE40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000" y="2340000"/>
          <a:ext cx="11304000" cy="42912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608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354378992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1712399972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343356396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265921931"/>
                    </a:ext>
                  </a:extLst>
                </a:gridCol>
              </a:tblGrid>
              <a:tr h="74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Talent Competitor:</a:t>
                      </a:r>
                      <a:b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Industry(s)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VPS Surge Pool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Source (s)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VPS Roles / </a:t>
                      </a:r>
                      <a:b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Functions with skill Adjacency 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Employee Value Proposition needed to attract new talents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7572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05118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85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49172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0FC63A-0EFB-4E16-A540-DDA2232D7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88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D1A-BCAB-47DE-8EFF-9ABAD6E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Develop sourcing profile for Borrow roles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5E4E0-EFD3-46A7-AC04-C00D3F79CA62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Sourcing Profile – Borrow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BE04592-D32F-4971-BB71-099D38DE4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104020"/>
              </p:ext>
            </p:extLst>
          </p:nvPr>
        </p:nvGraphicFramePr>
        <p:xfrm>
          <a:off x="450000" y="2340000"/>
          <a:ext cx="11304000" cy="435774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84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354378992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1712399972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343356396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265921931"/>
                    </a:ext>
                  </a:extLst>
                </a:gridCol>
                <a:gridCol w="1884000">
                  <a:extLst>
                    <a:ext uri="{9D8B030D-6E8A-4147-A177-3AD203B41FA5}">
                      <a16:colId xmlns:a16="http://schemas.microsoft.com/office/drawing/2014/main" val="746213529"/>
                    </a:ext>
                  </a:extLst>
                </a:gridCol>
              </a:tblGrid>
              <a:tr h="74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Internal Provider</a:t>
                      </a:r>
                      <a:b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e.g. Shared Service, Centre of Excellence, Other teams/branch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Barriers to Borrow internally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External Provider</a:t>
                      </a:r>
                      <a:b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Include examples of providers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Cost Considerations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VPS Surge Pool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Source (s)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7572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05118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85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/>
                        <a:t>End of table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86845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FFCD2A-BEDD-4CA9-9D58-3FF75E3AD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624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D1A-BCAB-47DE-8EFF-9ABAD6E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3"/>
                </a:solidFill>
              </a:rPr>
              <a:t>Develop sourcing profile for Bot roles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5E4E0-EFD3-46A7-AC04-C00D3F79CA62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accent3"/>
                </a:solidFill>
              </a:rPr>
              <a:t>Sourcing Profile – Bot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BE04592-D32F-4971-BB71-099D38DE40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000" y="2340000"/>
          <a:ext cx="11304000" cy="42912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826000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2826000">
                  <a:extLst>
                    <a:ext uri="{9D8B030D-6E8A-4147-A177-3AD203B41FA5}">
                      <a16:colId xmlns:a16="http://schemas.microsoft.com/office/drawing/2014/main" val="354378992"/>
                    </a:ext>
                  </a:extLst>
                </a:gridCol>
                <a:gridCol w="2826000">
                  <a:extLst>
                    <a:ext uri="{9D8B030D-6E8A-4147-A177-3AD203B41FA5}">
                      <a16:colId xmlns:a16="http://schemas.microsoft.com/office/drawing/2014/main" val="1712399972"/>
                    </a:ext>
                  </a:extLst>
                </a:gridCol>
                <a:gridCol w="2826000">
                  <a:extLst>
                    <a:ext uri="{9D8B030D-6E8A-4147-A177-3AD203B41FA5}">
                      <a16:colId xmlns:a16="http://schemas.microsoft.com/office/drawing/2014/main" val="343356396"/>
                    </a:ext>
                  </a:extLst>
                </a:gridCol>
              </a:tblGrid>
              <a:tr h="74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Process/tasks that may benefit from digital or technology adoption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Examples of relevant digital or technology capabilities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Cost </a:t>
                      </a:r>
                      <a:r>
                        <a:rPr lang="en-AU" sz="1000" b="0" u="sng" dirty="0">
                          <a:solidFill>
                            <a:schemeClr val="bg1"/>
                          </a:solidFill>
                          <a:latin typeface="+mj-lt"/>
                        </a:rPr>
                        <a:t>(and Capability) </a:t>
                      </a: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Considerations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75726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05118"/>
                  </a:ext>
                </a:extLst>
              </a:tr>
              <a:tr h="813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85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85999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3A275-B1A8-4A15-9681-9C44BA31B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43771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11441</TotalTime>
  <Words>840</Words>
  <Application>Microsoft Office PowerPoint</Application>
  <PresentationFormat>Widescreen</PresentationFormat>
  <Paragraphs>143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Segoe UI</vt:lpstr>
      <vt:lpstr>Courier New</vt:lpstr>
      <vt:lpstr>VIC SemiBold</vt:lpstr>
      <vt:lpstr>Arial</vt:lpstr>
      <vt:lpstr>Calibri</vt:lpstr>
      <vt:lpstr>VIC</vt:lpstr>
      <vt:lpstr>VPSC Theme</vt:lpstr>
      <vt:lpstr>Source</vt:lpstr>
      <vt:lpstr>A framework to guide decisions on capability sourcing</vt:lpstr>
      <vt:lpstr>Determine sourcing strategy</vt:lpstr>
      <vt:lpstr>Develop sourcing profile for Build roles</vt:lpstr>
      <vt:lpstr>Develop sourcing profile for Buy roles</vt:lpstr>
      <vt:lpstr>Develop sourcing profile for Borrow roles</vt:lpstr>
      <vt:lpstr>Develop sourcing profile for Bot roles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313</cp:revision>
  <cp:lastPrinted>2019-10-07T23:38:14Z</cp:lastPrinted>
  <dcterms:created xsi:type="dcterms:W3CDTF">2021-05-24T06:08:51Z</dcterms:created>
  <dcterms:modified xsi:type="dcterms:W3CDTF">2022-02-02T03:46:58Z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2022-02-02T03:46:55Z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