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4"/>
  </p:sldMasterIdLst>
  <p:notesMasterIdLst>
    <p:notesMasterId r:id="rId7"/>
  </p:notesMasterIdLst>
  <p:handoutMasterIdLst>
    <p:handoutMasterId r:id="rId8"/>
  </p:handoutMasterIdLst>
  <p:sldIdLst>
    <p:sldId id="370" r:id="rId5"/>
    <p:sldId id="385" r:id="rId6"/>
  </p:sldIdLst>
  <p:sldSz cx="12192000" cy="6858000"/>
  <p:notesSz cx="6807200" cy="99393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IC" panose="00000500000000000000" pitchFamily="50" charset="0"/>
      <p:regular r:id="rId13"/>
      <p:bold r:id="rId14"/>
      <p:italic r:id="rId15"/>
      <p:boldItalic r:id="rId16"/>
    </p:embeddedFont>
    <p:embeddedFont>
      <p:font typeface="VIC SemiBold" panose="00000700000000000000" pitchFamily="50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19"/>
    <a:srgbClr val="53565A"/>
    <a:srgbClr val="F2F2F2"/>
    <a:srgbClr val="0057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2" autoAdjust="0"/>
    <p:restoredTop sz="27333" autoAdjust="0"/>
  </p:normalViewPr>
  <p:slideViewPr>
    <p:cSldViewPr snapToGrid="0">
      <p:cViewPr varScale="1">
        <p:scale>
          <a:sx n="40" d="100"/>
          <a:sy n="40" d="100"/>
        </p:scale>
        <p:origin x="495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3894" y="-10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2/02/2022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2/02/2022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401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b="1" dirty="0"/>
              <a:t>Optional activity - Role profiles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dirty="0"/>
              <a:t>In this activity, you’ll come up with roles based on these 4 types: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b="1" dirty="0"/>
              <a:t>1. Specialist role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dirty="0"/>
              <a:t>This is a role that an expert would 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dirty="0"/>
              <a:t>They would have lots of experience or specialised qualifications in a particular area of knowledge.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b="1" dirty="0"/>
              <a:t>2. Generalist role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dirty="0"/>
              <a:t>This is a role that has general knowledge and experience in an area and also may work across several areas.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b="1" dirty="0"/>
              <a:t>3. Delivery role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dirty="0"/>
              <a:t>This is a role that does the day-to-day work of the area.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dirty="0"/>
              <a:t>They’re often front-line service delivery or customer and community facing.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b="1" dirty="0"/>
              <a:t>4. Project role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dirty="0"/>
              <a:t>This is a role that often: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involves research or design to produce a product or service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are temporary and last until a solution is produced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produce work that becomes part of the normal duties of the team.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b="1" dirty="0"/>
              <a:t>How to do this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dirty="0"/>
              <a:t>To do this activity, you’ll need: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b="1" dirty="0"/>
              <a:t>Step 1: map roles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Any future roles you’ve identified in Module 1 – Skills – identify the roles and capabilities you need of the design stage, and map in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the Role profile template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AU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dirty="0"/>
              <a:t>Map the roles from your Future roles template onto the matrix in the Role profile template.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dirty="0"/>
              <a:t>This will give you an idea of the mix of your team.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b="1" dirty="0"/>
              <a:t>Step 2: reflect on the role mix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dirty="0"/>
              <a:t>When your mapped team and the work it produces, reflect as a group on this question: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is this the right mix of specialist vs generalist roles and project vs delivery roles to deliver the required work in the future?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960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C9CE4-50D3-4160-9964-6BCDD996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9CEC4-567A-452A-96A6-DAF9FE10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7257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1048870"/>
            <a:ext cx="5491875" cy="53519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E62-2E43-42D2-B3CC-77DDF922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11BD875F-5A7F-447E-8D78-67260FADB2E8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A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600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6840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1200-9FB4-44AF-9A9D-13C059CB736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Role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3F6FA58-C7D4-40DC-A3E2-AA7E5952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4317599" cy="685799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3000" dirty="0">
                <a:solidFill>
                  <a:schemeClr val="bg1"/>
                </a:solidFill>
              </a:rPr>
              <a:t>1 2 3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5DA0E9C-594E-4BA0-83B3-D5760DB11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20000" y="1"/>
            <a:ext cx="7872000" cy="685799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3"/>
                </a:solidFill>
              </a:rPr>
              <a:t>ROLE PROFILE</a:t>
            </a:r>
          </a:p>
        </p:txBody>
      </p:sp>
    </p:spTree>
    <p:extLst>
      <p:ext uri="{BB962C8B-B14F-4D97-AF65-F5344CB8AC3E}">
        <p14:creationId xmlns:p14="http://schemas.microsoft.com/office/powerpoint/2010/main" val="258602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CF783-278C-4A47-B1C5-BF0DE6C3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Role profile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A1B6280-8192-4745-ABE7-7D980DDF6983}"/>
              </a:ext>
            </a:extLst>
          </p:cNvPr>
          <p:cNvSpPr txBox="1">
            <a:spLocks/>
          </p:cNvSpPr>
          <p:nvPr/>
        </p:nvSpPr>
        <p:spPr>
          <a:xfrm>
            <a:off x="448127" y="1889788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Role 1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BF220CDC-41E1-42B0-8612-2EE9A3623A51}"/>
              </a:ext>
            </a:extLst>
          </p:cNvPr>
          <p:cNvSpPr txBox="1">
            <a:spLocks/>
          </p:cNvSpPr>
          <p:nvPr/>
        </p:nvSpPr>
        <p:spPr>
          <a:xfrm>
            <a:off x="448127" y="2430000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Role 2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F6243A17-4A1D-4D09-A4E6-394F6AC828D6}"/>
              </a:ext>
            </a:extLst>
          </p:cNvPr>
          <p:cNvSpPr txBox="1">
            <a:spLocks/>
          </p:cNvSpPr>
          <p:nvPr/>
        </p:nvSpPr>
        <p:spPr>
          <a:xfrm>
            <a:off x="448127" y="2971722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Role 3</a:t>
            </a:r>
          </a:p>
        </p:txBody>
      </p:sp>
      <p:grpSp>
        <p:nvGrpSpPr>
          <p:cNvPr id="3" name="Group 2" descr="X-axis pointing left to 'Project' and pointing right to 'Delivery'">
            <a:extLst>
              <a:ext uri="{FF2B5EF4-FFF2-40B4-BE49-F238E27FC236}">
                <a16:creationId xmlns:a16="http://schemas.microsoft.com/office/drawing/2014/main" id="{9A47DB4E-7033-419F-BCB1-C089696B73E4}"/>
              </a:ext>
            </a:extLst>
          </p:cNvPr>
          <p:cNvGrpSpPr/>
          <p:nvPr/>
        </p:nvGrpSpPr>
        <p:grpSpPr>
          <a:xfrm>
            <a:off x="448126" y="4132053"/>
            <a:ext cx="11304000" cy="426738"/>
            <a:chOff x="448126" y="4132053"/>
            <a:chExt cx="11304000" cy="426738"/>
          </a:xfrm>
        </p:grpSpPr>
        <p:cxnSp>
          <p:nvCxnSpPr>
            <p:cNvPr id="136" name="Straight Arrow Connector 135" descr="Y-axis">
              <a:extLst>
                <a:ext uri="{FF2B5EF4-FFF2-40B4-BE49-F238E27FC236}">
                  <a16:creationId xmlns:a16="http://schemas.microsoft.com/office/drawing/2014/main" id="{5AEB7B9D-FAE3-4EB8-8B95-E364C6E250A6}"/>
                </a:ext>
              </a:extLst>
            </p:cNvPr>
            <p:cNvCxnSpPr>
              <a:cxnSpLocks/>
            </p:cNvCxnSpPr>
            <p:nvPr/>
          </p:nvCxnSpPr>
          <p:spPr>
            <a:xfrm>
              <a:off x="448126" y="4132053"/>
              <a:ext cx="11304000" cy="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Placeholder 2">
              <a:extLst>
                <a:ext uri="{FF2B5EF4-FFF2-40B4-BE49-F238E27FC236}">
                  <a16:creationId xmlns:a16="http://schemas.microsoft.com/office/drawing/2014/main" id="{E572A11A-1925-4B49-994D-30005A69E51D}"/>
                </a:ext>
              </a:extLst>
            </p:cNvPr>
            <p:cNvSpPr txBox="1">
              <a:spLocks/>
            </p:cNvSpPr>
            <p:nvPr/>
          </p:nvSpPr>
          <p:spPr>
            <a:xfrm>
              <a:off x="448126" y="4198791"/>
              <a:ext cx="1080000" cy="360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marR="0" indent="0" algn="l" defTabSz="6840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200" b="0" kern="1200">
                  <a:solidFill>
                    <a:srgbClr val="53565A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solidFill>
                    <a:schemeClr val="tx1"/>
                  </a:solidFill>
                </a:rPr>
                <a:t>Project</a:t>
              </a:r>
            </a:p>
          </p:txBody>
        </p:sp>
        <p:sp>
          <p:nvSpPr>
            <p:cNvPr id="49" name="Text Placeholder 2">
              <a:extLst>
                <a:ext uri="{FF2B5EF4-FFF2-40B4-BE49-F238E27FC236}">
                  <a16:creationId xmlns:a16="http://schemas.microsoft.com/office/drawing/2014/main" id="{A0A89C36-C2B7-4862-AB15-E3785E139A40}"/>
                </a:ext>
              </a:extLst>
            </p:cNvPr>
            <p:cNvSpPr txBox="1">
              <a:spLocks/>
            </p:cNvSpPr>
            <p:nvPr/>
          </p:nvSpPr>
          <p:spPr>
            <a:xfrm>
              <a:off x="10663874" y="4198791"/>
              <a:ext cx="1080000" cy="360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marR="0" indent="0" algn="l" defTabSz="6840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200" b="0" kern="1200">
                  <a:solidFill>
                    <a:srgbClr val="53565A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dirty="0">
                  <a:solidFill>
                    <a:schemeClr val="tx1"/>
                  </a:solidFill>
                </a:rPr>
                <a:t>Delivery</a:t>
              </a:r>
            </a:p>
          </p:txBody>
        </p:sp>
      </p:grpSp>
      <p:grpSp>
        <p:nvGrpSpPr>
          <p:cNvPr id="2" name="Group 1" descr="Y-axis pointing top to 'Specialist' and pointing bottom to 'Generalist'">
            <a:extLst>
              <a:ext uri="{FF2B5EF4-FFF2-40B4-BE49-F238E27FC236}">
                <a16:creationId xmlns:a16="http://schemas.microsoft.com/office/drawing/2014/main" id="{A4D6510B-7A99-44CD-B8C5-7195F798FCA6}"/>
              </a:ext>
            </a:extLst>
          </p:cNvPr>
          <p:cNvGrpSpPr/>
          <p:nvPr/>
        </p:nvGrpSpPr>
        <p:grpSpPr>
          <a:xfrm>
            <a:off x="5556000" y="1568413"/>
            <a:ext cx="1080000" cy="5190517"/>
            <a:chOff x="5556000" y="1568413"/>
            <a:chExt cx="1080000" cy="5190517"/>
          </a:xfrm>
        </p:grpSpPr>
        <p:cxnSp>
          <p:nvCxnSpPr>
            <p:cNvPr id="135" name="Straight Arrow Connector 134" descr="X-axis">
              <a:extLst>
                <a:ext uri="{FF2B5EF4-FFF2-40B4-BE49-F238E27FC236}">
                  <a16:creationId xmlns:a16="http://schemas.microsoft.com/office/drawing/2014/main" id="{F38BBF67-023B-4702-BAFC-BB42400850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1884067"/>
              <a:ext cx="0" cy="450000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 Placeholder 2">
              <a:extLst>
                <a:ext uri="{FF2B5EF4-FFF2-40B4-BE49-F238E27FC236}">
                  <a16:creationId xmlns:a16="http://schemas.microsoft.com/office/drawing/2014/main" id="{23DE9944-9AC0-4B8B-803E-34D27756A01E}"/>
                </a:ext>
              </a:extLst>
            </p:cNvPr>
            <p:cNvSpPr txBox="1">
              <a:spLocks/>
            </p:cNvSpPr>
            <p:nvPr/>
          </p:nvSpPr>
          <p:spPr>
            <a:xfrm>
              <a:off x="5556000" y="1568413"/>
              <a:ext cx="1080000" cy="360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marR="0" indent="0" algn="l" defTabSz="6840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200" b="0" kern="1200">
                  <a:solidFill>
                    <a:srgbClr val="53565A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Specialist</a:t>
              </a:r>
            </a:p>
          </p:txBody>
        </p:sp>
        <p:sp>
          <p:nvSpPr>
            <p:cNvPr id="47" name="Text Placeholder 2">
              <a:extLst>
                <a:ext uri="{FF2B5EF4-FFF2-40B4-BE49-F238E27FC236}">
                  <a16:creationId xmlns:a16="http://schemas.microsoft.com/office/drawing/2014/main" id="{E7364A81-A09C-476B-AAEF-B84DE5D20D4F}"/>
                </a:ext>
              </a:extLst>
            </p:cNvPr>
            <p:cNvSpPr txBox="1">
              <a:spLocks/>
            </p:cNvSpPr>
            <p:nvPr/>
          </p:nvSpPr>
          <p:spPr>
            <a:xfrm>
              <a:off x="5556000" y="6398930"/>
              <a:ext cx="1080000" cy="360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marR="0" indent="0" algn="l" defTabSz="6840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200" b="0" kern="1200">
                  <a:solidFill>
                    <a:srgbClr val="53565A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Generalist</a:t>
              </a:r>
            </a:p>
          </p:txBody>
        </p:sp>
      </p:grp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32EE134C-4F08-42BA-A627-7F44359A6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3471965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573F"/>
      </a:hlink>
      <a:folHlink>
        <a:srgbClr val="642667"/>
      </a:folHlink>
    </a:clrScheme>
    <a:fontScheme name="VPS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CA99C8-BE12-4617-89E2-3C2C8B42DBCD}" vid="{1D1F880C-9F58-439A-8F03-2522B19DB1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7671A665C9A409F96C97D985765A2" ma:contentTypeVersion="9" ma:contentTypeDescription="Create a new document." ma:contentTypeScope="" ma:versionID="16f90d24a7c0f2f34969b4eff46d8ec6">
  <xsd:schema xmlns:xsd="http://www.w3.org/2001/XMLSchema" xmlns:xs="http://www.w3.org/2001/XMLSchema" xmlns:p="http://schemas.microsoft.com/office/2006/metadata/properties" xmlns:ns3="dadc71ce-6e8c-45a9-a388-6bde238754a1" xmlns:ns4="58d589e2-c5c0-4129-a42c-0898ec1aa57b" targetNamespace="http://schemas.microsoft.com/office/2006/metadata/properties" ma:root="true" ma:fieldsID="ec0e9348f64e6d21acd14de25f38609b" ns3:_="" ns4:_="">
    <xsd:import namespace="dadc71ce-6e8c-45a9-a388-6bde238754a1"/>
    <xsd:import namespace="58d589e2-c5c0-4129-a42c-0898ec1aa5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c71ce-6e8c-45a9-a388-6bde23875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589e2-c5c0-4129-a42c-0898ec1aa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A501E0-E7A1-4C20-AD25-BD92C1919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dc71ce-6e8c-45a9-a388-6bde238754a1"/>
    <ds:schemaRef ds:uri="58d589e2-c5c0-4129-a42c-0898ec1aa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3963B9-7192-4206-8C1E-4B7D7E9DA69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d589e2-c5c0-4129-a42c-0898ec1aa57b"/>
    <ds:schemaRef ds:uri="http://purl.org/dc/terms/"/>
    <ds:schemaRef ds:uri="dadc71ce-6e8c-45a9-a388-6bde238754a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VPSC - Generic</Template>
  <TotalTime>11422</TotalTime>
  <Words>298</Words>
  <Application>Microsoft Office PowerPoint</Application>
  <PresentationFormat>Widescreen</PresentationFormat>
  <Paragraphs>47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Courier New</vt:lpstr>
      <vt:lpstr>VIC SemiBold</vt:lpstr>
      <vt:lpstr>Arial</vt:lpstr>
      <vt:lpstr>Calibri</vt:lpstr>
      <vt:lpstr>VIC</vt:lpstr>
      <vt:lpstr>VPSC Theme</vt:lpstr>
      <vt:lpstr>Role</vt:lpstr>
      <vt:lpstr>Role profile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subject>Victorian Public Sector Commission Generic</dc:subject>
  <dc:creator>Staphenie S Yau (VPSC)</dc:creator>
  <cp:lastModifiedBy>Staphenie S Yau (VPSC)</cp:lastModifiedBy>
  <cp:revision>309</cp:revision>
  <cp:lastPrinted>2019-10-07T23:38:14Z</cp:lastPrinted>
  <dcterms:created xsi:type="dcterms:W3CDTF">2021-05-24T06:08:51Z</dcterms:created>
  <dcterms:modified xsi:type="dcterms:W3CDTF">2022-02-02T03:23:33Z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0x010100A357671A665C9A409F96C97D985765A2</vt:lpwstr>
  </property>
  <property fmtid="{D5CDD505-2E9C-101B-9397-08002B2CF9AE}" pid="3" name="MSIP_Label_7158ebbd-6c5e-441f-bfc9-4eb8c11e3978_Enabled">
    <vt:lpwstr>true</vt:lpwstr>
  </property>
  <property fmtid="{D5CDD505-2E9C-101B-9397-08002B2CF9AE}" pid="4" name="MSIP_Label_7158ebbd-6c5e-441f-bfc9-4eb8c11e3978_SetDate">
    <vt:lpwstr>2022-02-02T03:23:31Z</vt:lpwstr>
  </property>
  <property fmtid="{D5CDD505-2E9C-101B-9397-08002B2CF9AE}" pid="5" name="MSIP_Label_7158ebbd-6c5e-441f-bfc9-4eb8c11e3978_Method">
    <vt:lpwstr>Privileged</vt:lpwstr>
  </property>
  <property fmtid="{D5CDD505-2E9C-101B-9397-08002B2CF9AE}" pid="6" name="MSIP_Label_7158ebbd-6c5e-441f-bfc9-4eb8c11e3978_Name">
    <vt:lpwstr>7158ebbd-6c5e-441f-bfc9-4eb8c11e3978</vt:lpwstr>
  </property>
  <property fmtid="{D5CDD505-2E9C-101B-9397-08002B2CF9AE}" pid="7" name="MSIP_Label_7158ebbd-6c5e-441f-bfc9-4eb8c11e3978_SiteId">
    <vt:lpwstr>722ea0be-3e1c-4b11-ad6f-9401d6856e24</vt:lpwstr>
  </property>
  <property fmtid="{D5CDD505-2E9C-101B-9397-08002B2CF9AE}" pid="8" name="MSIP_Label_7158ebbd-6c5e-441f-bfc9-4eb8c11e3978_ActionId">
    <vt:lpwstr/>
  </property>
  <property fmtid="{D5CDD505-2E9C-101B-9397-08002B2CF9AE}" pid="9" name="MSIP_Label_7158ebbd-6c5e-441f-bfc9-4eb8c11e3978_ContentBits">
    <vt:lpwstr>2</vt:lpwstr>
  </property>
</Properties>
</file>