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4"/>
  </p:sldMasterIdLst>
  <p:notesMasterIdLst>
    <p:notesMasterId r:id="rId8"/>
  </p:notesMasterIdLst>
  <p:handoutMasterIdLst>
    <p:handoutMasterId r:id="rId9"/>
  </p:handoutMasterIdLst>
  <p:sldIdLst>
    <p:sldId id="370" r:id="rId5"/>
    <p:sldId id="384" r:id="rId6"/>
    <p:sldId id="385" r:id="rId7"/>
  </p:sldIdLst>
  <p:sldSz cx="12192000" cy="6858000"/>
  <p:notesSz cx="6807200" cy="9939338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VIC" panose="00000500000000000000" pitchFamily="50" charset="0"/>
      <p:regular r:id="rId14"/>
      <p:bold r:id="rId15"/>
      <p:italic r:id="rId16"/>
      <p:boldItalic r:id="rId17"/>
    </p:embeddedFont>
    <p:embeddedFont>
      <p:font typeface="VIC SemiBold" panose="00000700000000000000" pitchFamily="50" charset="0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19"/>
    <a:srgbClr val="53565A"/>
    <a:srgbClr val="F2F2F2"/>
    <a:srgbClr val="00573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2" autoAdjust="0"/>
    <p:restoredTop sz="80512" autoAdjust="0"/>
  </p:normalViewPr>
  <p:slideViewPr>
    <p:cSldViewPr snapToGrid="0">
      <p:cViewPr varScale="1">
        <p:scale>
          <a:sx n="127" d="100"/>
          <a:sy n="127" d="100"/>
        </p:scale>
        <p:origin x="1638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>
        <p:scale>
          <a:sx n="125" d="100"/>
          <a:sy n="125" d="100"/>
        </p:scale>
        <p:origin x="3894" y="-10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D0D6BA-BB16-4CAB-88F2-EDB3DA3298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5A027-55D3-464B-8E50-FF7ED11995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286C0-8822-4EF4-8BBB-B4786730E3E7}" type="datetimeFigureOut">
              <a:rPr lang="en-AU" sz="1000" smtClean="0">
                <a:latin typeface="VIC" panose="00000500000000000000" pitchFamily="50" charset="0"/>
              </a:rPr>
              <a:t>2/02/2022</a:t>
            </a:fld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63645-5283-40BE-BBCE-5AB0E2BC58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3CF5F-75C1-4863-BD72-D238141D32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D0E9-8584-43DE-8407-D6037F4ACE16}" type="slidenum">
              <a:rPr lang="en-AU" sz="1000" smtClean="0">
                <a:latin typeface="VIC" panose="00000500000000000000" pitchFamily="50" charset="0"/>
              </a:rPr>
              <a:t>‹#›</a:t>
            </a:fld>
            <a:endParaRPr lang="en-AU" sz="1000">
              <a:latin typeface="V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27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8ACA2593-6C6B-4863-92FF-CB38C695B71E}" type="datetimeFigureOut">
              <a:rPr lang="en-AU" smtClean="0"/>
              <a:pPr/>
              <a:t>2/02/2022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50C044D7-66D8-4C3D-AF0A-6578452FBC1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043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IC" panose="000005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4015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For each ‘bubble’ on the strategy map – determine capabilities required, roles, outputs of the role, and factors driving volume of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5880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For each ‘bubble’ on the strategy map – determine capabilities required, roles, outputs of the role, and factors driving volume of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690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8D5AB2-D9FD-4F9A-A8C6-244DCBBB4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Victorian Public Sector Commission logo">
            <a:extLst>
              <a:ext uri="{FF2B5EF4-FFF2-40B4-BE49-F238E27FC236}">
                <a16:creationId xmlns:a16="http://schemas.microsoft.com/office/drawing/2014/main" id="{21E5F060-C014-4FDE-902C-54D446EF0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03B934-896E-47C6-97B8-4C053AF46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Victorian State Government logo">
            <a:extLst>
              <a:ext uri="{FF2B5EF4-FFF2-40B4-BE49-F238E27FC236}">
                <a16:creationId xmlns:a16="http://schemas.microsoft.com/office/drawing/2014/main" id="{232C7FC6-2E49-4BF1-8A56-F03F1268D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9DFAAA9-C447-4070-B34A-3E20A9668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7C8D9BA-BCFA-4C10-8065-8D1D27D9F5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39E811-3118-482A-9FB7-2C91E7E0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-7"/>
            <a:ext cx="2674036" cy="54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5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9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57397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8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1255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1371328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2893925"/>
            <a:ext cx="11304000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380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9694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26126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805670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092167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1884067"/>
            <a:ext cx="113040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584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70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DAF9F8-15B4-4CEC-A912-965414E7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C37A9D-E641-40C8-A130-D07F4793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93213"/>
            <a:ext cx="12192000" cy="146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EDA7ED-479F-471C-AAF0-4DD0596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A188545-06F8-4505-8F32-77F0BDB6B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-2"/>
            <a:ext cx="2805537" cy="5537515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FACD082-C9ED-4E8A-A942-D3D9E958B7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9" name="Picture 8" descr="Victorian Public Sector Commission logo">
            <a:extLst>
              <a:ext uri="{FF2B5EF4-FFF2-40B4-BE49-F238E27FC236}">
                <a16:creationId xmlns:a16="http://schemas.microsoft.com/office/drawing/2014/main" id="{4A78CA93-D021-4AEE-8121-6C149C9A42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10" name="Picture 9" descr="Victorian State Government logo">
            <a:extLst>
              <a:ext uri="{FF2B5EF4-FFF2-40B4-BE49-F238E27FC236}">
                <a16:creationId xmlns:a16="http://schemas.microsoft.com/office/drawing/2014/main" id="{E1A3141A-ACD0-4A92-A36B-FA52D8601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51E51DA-8BF2-45DA-BFDD-719397C11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8024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259253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861301E-BD17-46B0-AEBC-1FBE99F03B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1392058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10E09C2-07D6-4527-8D15-CFE04D0F28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1002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CD7F1C-3FE3-44F0-932D-E741F18E3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8125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1B3280-64A0-4DAF-B1C1-11E1CBB63F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2000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910503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lef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80766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righ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686947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three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246732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6DCB42-E469-4824-AAC3-339D2A71663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04E966-1AA1-4771-8AC8-61598160400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36A963D-1AF0-41C4-A699-9AE5C7D2865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84819B8-8BC7-4CFD-9BEF-1C4DE7860FA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52000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75C9CE4-50D3-4160-9964-6BCDD996C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3574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141696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95585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0FAD4-1585-47D8-940C-9DF8AAEE7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319712-10C1-4247-9F11-036E392F35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525" y="331788"/>
            <a:ext cx="11304738" cy="5069196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Add your picture</a:t>
            </a:r>
          </a:p>
        </p:txBody>
      </p:sp>
      <p:pic>
        <p:nvPicPr>
          <p:cNvPr id="5" name="Picture 4" descr="Victorian Public Sector Commission logo">
            <a:extLst>
              <a:ext uri="{FF2B5EF4-FFF2-40B4-BE49-F238E27FC236}">
                <a16:creationId xmlns:a16="http://schemas.microsoft.com/office/drawing/2014/main" id="{7DD48556-0667-43F0-B313-350812BE60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BC4D16-785D-432A-97DD-BE35C4A2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Victorian State Government logo">
            <a:extLst>
              <a:ext uri="{FF2B5EF4-FFF2-40B4-BE49-F238E27FC236}">
                <a16:creationId xmlns:a16="http://schemas.microsoft.com/office/drawing/2014/main" id="{37C673C7-62B9-44AC-A823-4FFDE07A9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A3E4B8A-6670-4C80-8215-2CFB34DFDF8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DB9D85-414C-4E77-BE19-DED1E9B6A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3080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74232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899775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471B0C-7F3D-4DE7-A37E-05D73F89F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94744B-9DDF-4757-94B0-A1E2D663BD47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+mj-lt"/>
              </a:rPr>
              <a:t>vpsc.vic.gov.au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3A9B68-3810-492A-8DD1-731B15FDBAF0}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" name="Picture 9" descr="Victorian Public Sector Commission logo and Victorian State Government logo">
            <a:extLst>
              <a:ext uri="{FF2B5EF4-FFF2-40B4-BE49-F238E27FC236}">
                <a16:creationId xmlns:a16="http://schemas.microsoft.com/office/drawing/2014/main" id="{17D709FB-83D9-4E32-86D0-0B7F1DD51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76" y="2249665"/>
            <a:ext cx="5399448" cy="14324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173C3D-A248-4937-9EEB-2149CCDA2AD8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tx1"/>
                </a:solidFill>
                <a:latin typeface="+mj-lt"/>
              </a:rPr>
              <a:t>vpsc.vic.gov.au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120C2D-0800-46D3-BFFC-F384F362E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35604" y="4194940"/>
            <a:ext cx="432079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98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C85A2A-0829-4D47-ACCE-61456A13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BA6A7-4AFA-4F91-B559-FD9EB3AD94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00" y="0"/>
            <a:ext cx="121932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/>
              <a:t>Add your picture</a:t>
            </a:r>
          </a:p>
        </p:txBody>
      </p:sp>
    </p:spTree>
    <p:extLst>
      <p:ext uri="{BB962C8B-B14F-4D97-AF65-F5344CB8AC3E}">
        <p14:creationId xmlns:p14="http://schemas.microsoft.com/office/powerpoint/2010/main" val="377328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2A48ED-2AEB-4578-80B4-9A796AB2D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4D7ACC7-9B49-49CE-BE9D-482A0B6DF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section title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E69765D-49CB-4019-9DC4-05BB1A8F28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64876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54D5DC-53C1-4991-A332-9B9B01898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918000"/>
            <a:ext cx="12193200" cy="59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927E2A-BC44-4C21-9A95-54007B545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1457009"/>
            <a:ext cx="2805537" cy="55375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E5A929-0185-4D30-9AC2-6A4F014BD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section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295FC98-6123-4AD8-AC5B-2F7CF23DA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79160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39895AF-BA47-4F7B-A559-B5A4F71D6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304471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F9242A8-EC7C-4B9B-B970-CAE7F9F22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F79CEC4-567A-452A-96A6-DAF9FE10F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7257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227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C33B2B-B611-429F-A581-A09FB9EA80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Add your text, picture, smart art or graph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F4D6A03-F565-4E14-82B9-123E0F4E6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5491875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CD02474-A4CA-4AAA-BFA3-0334918010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52000" y="1048870"/>
            <a:ext cx="5491875" cy="53519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/>
              <a:t>Add your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70E62-2E43-42D2-B3CC-77DDF922C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650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961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BBE11-D1DD-4B3B-A056-CCC1FF7F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26" y="818166"/>
            <a:ext cx="8203506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EF1F7-5EEE-4008-860E-073725D06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First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80536E-46DA-452B-A273-D1BC3FA4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718210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Victorian Public Sector Commission Logo">
            <a:extLst>
              <a:ext uri="{FF2B5EF4-FFF2-40B4-BE49-F238E27FC236}">
                <a16:creationId xmlns:a16="http://schemas.microsoft.com/office/drawing/2014/main" id="{D7EC7CFE-3376-4D4D-8333-D1C138988F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501" y="-40266"/>
            <a:ext cx="1715837" cy="858433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B71EE55-9638-4A25-8256-61DCC3059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</a:t>
            </a:r>
            <a:r>
              <a:rPr lang="en-AU" dirty="0"/>
              <a:t>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MSIPCMContentMarking" descr="{&quot;HashCode&quot;:-1267603503,&quot;Placement&quot;:&quot;Footer&quot;,&quot;Top&quot;:517.997253,&quot;Left&quot;:0.0,&quot;SlideWidth&quot;:960,&quot;SlideHeight&quot;:540}">
            <a:extLst>
              <a:ext uri="{FF2B5EF4-FFF2-40B4-BE49-F238E27FC236}">
                <a16:creationId xmlns:a16="http://schemas.microsoft.com/office/drawing/2014/main" id="{11BD875F-5A7F-447E-8D78-67260FADB2E8}"/>
              </a:ext>
            </a:extLst>
          </p:cNvPr>
          <p:cNvSpPr txBox="1"/>
          <p:nvPr userDrawn="1"/>
        </p:nvSpPr>
        <p:spPr>
          <a:xfrm>
            <a:off x="0" y="6578565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AU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  <a:endParaRPr lang="en-AU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4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92" r:id="rId3"/>
    <p:sldLayoutId id="2147483691" r:id="rId4"/>
    <p:sldLayoutId id="2147483680" r:id="rId5"/>
    <p:sldLayoutId id="2147483681" r:id="rId6"/>
    <p:sldLayoutId id="2147483688" r:id="rId7"/>
    <p:sldLayoutId id="2147483689" r:id="rId8"/>
    <p:sldLayoutId id="2147483684" r:id="rId9"/>
    <p:sldLayoutId id="2147483694" r:id="rId10"/>
    <p:sldLayoutId id="2147483698" r:id="rId11"/>
    <p:sldLayoutId id="2147483699" r:id="rId12"/>
    <p:sldLayoutId id="2147483685" r:id="rId13"/>
    <p:sldLayoutId id="2147483695" r:id="rId14"/>
    <p:sldLayoutId id="2147483696" r:id="rId15"/>
    <p:sldLayoutId id="2147483700" r:id="rId16"/>
    <p:sldLayoutId id="2147483701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10" r:id="rId23"/>
    <p:sldLayoutId id="2147483709" r:id="rId24"/>
    <p:sldLayoutId id="2147483711" r:id="rId25"/>
    <p:sldLayoutId id="2147483712" r:id="rId26"/>
    <p:sldLayoutId id="2147483686" r:id="rId27"/>
    <p:sldLayoutId id="2147483697" r:id="rId28"/>
    <p:sldLayoutId id="2147483702" r:id="rId29"/>
    <p:sldLayoutId id="2147483703" r:id="rId30"/>
    <p:sldLayoutId id="2147483687" r:id="rId3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600" u="none" strike="noStrik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6840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9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900" algn="l" defTabSz="914400" rtl="0" eaLnBrk="1" latinLnBrk="0" hangingPunct="1">
        <a:lnSpc>
          <a:spcPct val="100000"/>
        </a:lnSpc>
        <a:spcBef>
          <a:spcPts val="8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915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01200-9FB4-44AF-9A9D-13C059CB736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AU" dirty="0">
                <a:solidFill>
                  <a:schemeClr val="accent3"/>
                </a:solidFill>
              </a:rPr>
              <a:t>Skills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13F6FA58-C7D4-40DC-A3E2-AA7E5952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4317599" cy="685799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AU" sz="3000" dirty="0">
                <a:solidFill>
                  <a:schemeClr val="bg1"/>
                </a:solidFill>
              </a:rPr>
              <a:t>&lt; / &gt;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F5DA0E9C-594E-4BA0-83B3-D5760DB11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20000" y="1"/>
            <a:ext cx="7872000" cy="6857999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3"/>
                </a:solidFill>
              </a:rPr>
              <a:t>SKILLS</a:t>
            </a:r>
          </a:p>
        </p:txBody>
      </p:sp>
    </p:spTree>
    <p:extLst>
      <p:ext uri="{BB962C8B-B14F-4D97-AF65-F5344CB8AC3E}">
        <p14:creationId xmlns:p14="http://schemas.microsoft.com/office/powerpoint/2010/main" val="258602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0F0D06F-3E29-4E3A-B574-14F08989BB1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8125" y="818166"/>
            <a:ext cx="11304471" cy="9302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Skills and Roles – Process and systems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77D8DF51-4497-4701-8D33-2662558EF67E}"/>
              </a:ext>
            </a:extLst>
          </p:cNvPr>
          <p:cNvSpPr txBox="1">
            <a:spLocks/>
          </p:cNvSpPr>
          <p:nvPr/>
        </p:nvSpPr>
        <p:spPr>
          <a:xfrm>
            <a:off x="459395" y="2157100"/>
            <a:ext cx="1440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000" b="0" dirty="0">
                <a:solidFill>
                  <a:schemeClr val="tx1"/>
                </a:solidFill>
                <a:latin typeface="+mj-lt"/>
              </a:rPr>
              <a:t>Process and systems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8C33EF-E952-4136-9678-B926CC4C700B}"/>
              </a:ext>
            </a:extLst>
          </p:cNvPr>
          <p:cNvSpPr txBox="1"/>
          <p:nvPr/>
        </p:nvSpPr>
        <p:spPr>
          <a:xfrm>
            <a:off x="2034801" y="1884067"/>
            <a:ext cx="1080000" cy="900000"/>
          </a:xfrm>
          <a:prstGeom prst="rect">
            <a:avLst/>
          </a:prstGeom>
          <a:solidFill>
            <a:srgbClr val="F2F2F2"/>
          </a:solidFill>
          <a:ln w="12700">
            <a:solidFill>
              <a:srgbClr val="53565A"/>
            </a:solidFill>
          </a:ln>
        </p:spPr>
        <p:txBody>
          <a:bodyPr wrap="none" rtlCol="0">
            <a:spAutoFit/>
          </a:bodyPr>
          <a:lstStyle/>
          <a:p>
            <a:r>
              <a:rPr lang="en-AU" sz="1000" dirty="0"/>
              <a:t>[Insert]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086FF7-799E-4299-819E-BF83E1E5849C}"/>
              </a:ext>
            </a:extLst>
          </p:cNvPr>
          <p:cNvSpPr txBox="1"/>
          <p:nvPr/>
        </p:nvSpPr>
        <p:spPr>
          <a:xfrm>
            <a:off x="3268771" y="1884067"/>
            <a:ext cx="1080000" cy="900000"/>
          </a:xfrm>
          <a:prstGeom prst="rect">
            <a:avLst/>
          </a:prstGeom>
          <a:solidFill>
            <a:srgbClr val="F2F2F2"/>
          </a:solidFill>
          <a:ln w="12700">
            <a:solidFill>
              <a:srgbClr val="53565A"/>
            </a:solidFill>
          </a:ln>
        </p:spPr>
        <p:txBody>
          <a:bodyPr wrap="none" rtlCol="0">
            <a:spAutoFit/>
          </a:bodyPr>
          <a:lstStyle/>
          <a:p>
            <a:r>
              <a:rPr lang="en-AU" sz="1000" dirty="0"/>
              <a:t>[Insert]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BA370E-2E0D-4D21-98D5-BFC210154990}"/>
              </a:ext>
            </a:extLst>
          </p:cNvPr>
          <p:cNvSpPr txBox="1"/>
          <p:nvPr/>
        </p:nvSpPr>
        <p:spPr>
          <a:xfrm>
            <a:off x="4502741" y="1884067"/>
            <a:ext cx="1080000" cy="900000"/>
          </a:xfrm>
          <a:prstGeom prst="rect">
            <a:avLst/>
          </a:prstGeom>
          <a:solidFill>
            <a:srgbClr val="F2F2F2"/>
          </a:solidFill>
          <a:ln w="12700">
            <a:solidFill>
              <a:srgbClr val="53565A"/>
            </a:solidFill>
          </a:ln>
        </p:spPr>
        <p:txBody>
          <a:bodyPr wrap="none" rtlCol="0">
            <a:spAutoFit/>
          </a:bodyPr>
          <a:lstStyle/>
          <a:p>
            <a:r>
              <a:rPr lang="en-AU" sz="1000" dirty="0"/>
              <a:t>[Insert]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C42AF8-C2A0-4EA2-9D50-CF40EE827A6A}"/>
              </a:ext>
            </a:extLst>
          </p:cNvPr>
          <p:cNvSpPr txBox="1"/>
          <p:nvPr/>
        </p:nvSpPr>
        <p:spPr>
          <a:xfrm>
            <a:off x="5736711" y="1884067"/>
            <a:ext cx="1080000" cy="900000"/>
          </a:xfrm>
          <a:prstGeom prst="rect">
            <a:avLst/>
          </a:prstGeom>
          <a:solidFill>
            <a:srgbClr val="F2F2F2"/>
          </a:solidFill>
          <a:ln w="12700">
            <a:solidFill>
              <a:srgbClr val="53565A"/>
            </a:solidFill>
          </a:ln>
        </p:spPr>
        <p:txBody>
          <a:bodyPr wrap="none" rtlCol="0">
            <a:spAutoFit/>
          </a:bodyPr>
          <a:lstStyle/>
          <a:p>
            <a:r>
              <a:rPr lang="en-AU" sz="1000" dirty="0"/>
              <a:t>[Insert]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443DD0-2C32-4A11-ABFF-B2BA17F30056}"/>
              </a:ext>
            </a:extLst>
          </p:cNvPr>
          <p:cNvSpPr txBox="1"/>
          <p:nvPr/>
        </p:nvSpPr>
        <p:spPr>
          <a:xfrm>
            <a:off x="6970681" y="1884067"/>
            <a:ext cx="1080000" cy="900000"/>
          </a:xfrm>
          <a:prstGeom prst="rect">
            <a:avLst/>
          </a:prstGeom>
          <a:solidFill>
            <a:srgbClr val="F2F2F2"/>
          </a:solidFill>
          <a:ln w="12700">
            <a:solidFill>
              <a:srgbClr val="53565A"/>
            </a:solidFill>
          </a:ln>
        </p:spPr>
        <p:txBody>
          <a:bodyPr wrap="none" rtlCol="0">
            <a:spAutoFit/>
          </a:bodyPr>
          <a:lstStyle/>
          <a:p>
            <a:r>
              <a:rPr lang="en-AU" sz="1000" dirty="0"/>
              <a:t>[Insert]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8DD5D1-DE48-4C36-BF6D-9F05BFE574DD}"/>
              </a:ext>
            </a:extLst>
          </p:cNvPr>
          <p:cNvSpPr txBox="1"/>
          <p:nvPr/>
        </p:nvSpPr>
        <p:spPr>
          <a:xfrm>
            <a:off x="8204651" y="1884067"/>
            <a:ext cx="1080000" cy="900000"/>
          </a:xfrm>
          <a:prstGeom prst="rect">
            <a:avLst/>
          </a:prstGeom>
          <a:solidFill>
            <a:srgbClr val="F2F2F2"/>
          </a:solidFill>
          <a:ln w="12700">
            <a:solidFill>
              <a:srgbClr val="53565A"/>
            </a:solidFill>
          </a:ln>
        </p:spPr>
        <p:txBody>
          <a:bodyPr wrap="none" rtlCol="0">
            <a:spAutoFit/>
          </a:bodyPr>
          <a:lstStyle/>
          <a:p>
            <a:r>
              <a:rPr lang="en-AU" sz="1000" dirty="0"/>
              <a:t>[Insert]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07B69D-1793-418A-8A35-AAD4E55CDEAC}"/>
              </a:ext>
            </a:extLst>
          </p:cNvPr>
          <p:cNvSpPr txBox="1"/>
          <p:nvPr/>
        </p:nvSpPr>
        <p:spPr>
          <a:xfrm>
            <a:off x="9438621" y="1884067"/>
            <a:ext cx="1080000" cy="900000"/>
          </a:xfrm>
          <a:prstGeom prst="rect">
            <a:avLst/>
          </a:prstGeom>
          <a:solidFill>
            <a:srgbClr val="F2F2F2"/>
          </a:solidFill>
          <a:ln w="12700">
            <a:solidFill>
              <a:srgbClr val="53565A"/>
            </a:solidFill>
          </a:ln>
        </p:spPr>
        <p:txBody>
          <a:bodyPr wrap="none" rtlCol="0">
            <a:spAutoFit/>
          </a:bodyPr>
          <a:lstStyle/>
          <a:p>
            <a:r>
              <a:rPr lang="en-AU" sz="1000" dirty="0"/>
              <a:t>[Insert]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DFBF3A-CFB8-45CE-A287-334EF3DEC945}"/>
              </a:ext>
            </a:extLst>
          </p:cNvPr>
          <p:cNvSpPr txBox="1"/>
          <p:nvPr/>
        </p:nvSpPr>
        <p:spPr>
          <a:xfrm>
            <a:off x="10672592" y="1884067"/>
            <a:ext cx="1080000" cy="900000"/>
          </a:xfrm>
          <a:prstGeom prst="rect">
            <a:avLst/>
          </a:prstGeom>
          <a:solidFill>
            <a:srgbClr val="F2F2F2"/>
          </a:solidFill>
          <a:ln w="12700">
            <a:solidFill>
              <a:srgbClr val="53565A"/>
            </a:solidFill>
          </a:ln>
        </p:spPr>
        <p:txBody>
          <a:bodyPr wrap="none" rtlCol="0">
            <a:spAutoFit/>
          </a:bodyPr>
          <a:lstStyle/>
          <a:p>
            <a:r>
              <a:rPr lang="en-AU" sz="1000" dirty="0"/>
              <a:t>[Insert]</a:t>
            </a:r>
          </a:p>
        </p:txBody>
      </p:sp>
      <p:graphicFrame>
        <p:nvGraphicFramePr>
          <p:cNvPr id="18" name="Table 10">
            <a:extLst>
              <a:ext uri="{FF2B5EF4-FFF2-40B4-BE49-F238E27FC236}">
                <a16:creationId xmlns:a16="http://schemas.microsoft.com/office/drawing/2014/main" id="{E361EA01-0BF5-4038-A48C-4AC4DADB0E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865830"/>
              </p:ext>
            </p:extLst>
          </p:nvPr>
        </p:nvGraphicFramePr>
        <p:xfrm>
          <a:off x="448124" y="3042000"/>
          <a:ext cx="11304468" cy="363600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884078">
                  <a:extLst>
                    <a:ext uri="{9D8B030D-6E8A-4147-A177-3AD203B41FA5}">
                      <a16:colId xmlns:a16="http://schemas.microsoft.com/office/drawing/2014/main" val="3792530009"/>
                    </a:ext>
                  </a:extLst>
                </a:gridCol>
                <a:gridCol w="1884078">
                  <a:extLst>
                    <a:ext uri="{9D8B030D-6E8A-4147-A177-3AD203B41FA5}">
                      <a16:colId xmlns:a16="http://schemas.microsoft.com/office/drawing/2014/main" val="57391318"/>
                    </a:ext>
                  </a:extLst>
                </a:gridCol>
                <a:gridCol w="1884078">
                  <a:extLst>
                    <a:ext uri="{9D8B030D-6E8A-4147-A177-3AD203B41FA5}">
                      <a16:colId xmlns:a16="http://schemas.microsoft.com/office/drawing/2014/main" val="2419600762"/>
                    </a:ext>
                  </a:extLst>
                </a:gridCol>
                <a:gridCol w="1884078">
                  <a:extLst>
                    <a:ext uri="{9D8B030D-6E8A-4147-A177-3AD203B41FA5}">
                      <a16:colId xmlns:a16="http://schemas.microsoft.com/office/drawing/2014/main" val="2660424069"/>
                    </a:ext>
                  </a:extLst>
                </a:gridCol>
                <a:gridCol w="1884078">
                  <a:extLst>
                    <a:ext uri="{9D8B030D-6E8A-4147-A177-3AD203B41FA5}">
                      <a16:colId xmlns:a16="http://schemas.microsoft.com/office/drawing/2014/main" val="1597293061"/>
                    </a:ext>
                  </a:extLst>
                </a:gridCol>
                <a:gridCol w="1884078">
                  <a:extLst>
                    <a:ext uri="{9D8B030D-6E8A-4147-A177-3AD203B41FA5}">
                      <a16:colId xmlns:a16="http://schemas.microsoft.com/office/drawing/2014/main" val="2926987716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Key process and systems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Common Capabilities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56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Technical Capabilities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56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Roles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56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Outputs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56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Demand Drivers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56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944789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133233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48167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4877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End of table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870508"/>
                  </a:ext>
                </a:extLst>
              </a:tr>
            </a:tbl>
          </a:graphicData>
        </a:graphic>
      </p:graphicFrame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FC8E234A-ADBA-44B3-BEF1-684FAB982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</a:t>
            </a:r>
            <a:r>
              <a:rPr lang="en-AU" dirty="0"/>
              <a:t> </a:t>
            </a:r>
            <a:fld id="{87C812C2-8080-4AFB-914E-081D3072CDD0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5230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0F0D06F-3E29-4E3A-B574-14F08989BB1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8125" y="818166"/>
            <a:ext cx="11304471" cy="9302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Skills and Roles – Org capability and assets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77D8DF51-4497-4701-8D33-2662558EF67E}"/>
              </a:ext>
            </a:extLst>
          </p:cNvPr>
          <p:cNvSpPr txBox="1">
            <a:spLocks/>
          </p:cNvSpPr>
          <p:nvPr/>
        </p:nvSpPr>
        <p:spPr>
          <a:xfrm>
            <a:off x="459395" y="2157100"/>
            <a:ext cx="1440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000" b="0" dirty="0">
                <a:solidFill>
                  <a:schemeClr val="tx1"/>
                </a:solidFill>
                <a:latin typeface="+mj-lt"/>
              </a:rPr>
              <a:t>Org capability </a:t>
            </a:r>
            <a:br>
              <a:rPr lang="en-AU" sz="1000" b="0" dirty="0">
                <a:solidFill>
                  <a:schemeClr val="tx1"/>
                </a:solidFill>
                <a:latin typeface="+mj-lt"/>
              </a:rPr>
            </a:br>
            <a:r>
              <a:rPr lang="en-AU" sz="1000" b="0" dirty="0">
                <a:solidFill>
                  <a:schemeClr val="tx1"/>
                </a:solidFill>
                <a:latin typeface="+mj-lt"/>
              </a:rPr>
              <a:t>and assets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8C33EF-E952-4136-9678-B926CC4C700B}"/>
              </a:ext>
            </a:extLst>
          </p:cNvPr>
          <p:cNvSpPr txBox="1"/>
          <p:nvPr/>
        </p:nvSpPr>
        <p:spPr>
          <a:xfrm>
            <a:off x="2034801" y="1884067"/>
            <a:ext cx="1080000" cy="900000"/>
          </a:xfrm>
          <a:prstGeom prst="rect">
            <a:avLst/>
          </a:prstGeom>
          <a:solidFill>
            <a:srgbClr val="F2F2F2"/>
          </a:solidFill>
          <a:ln w="12700">
            <a:solidFill>
              <a:srgbClr val="53565A"/>
            </a:solidFill>
          </a:ln>
        </p:spPr>
        <p:txBody>
          <a:bodyPr wrap="none" rtlCol="0">
            <a:spAutoFit/>
          </a:bodyPr>
          <a:lstStyle/>
          <a:p>
            <a:r>
              <a:rPr lang="en-AU" sz="1000" dirty="0"/>
              <a:t>[Insert]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086FF7-799E-4299-819E-BF83E1E5849C}"/>
              </a:ext>
            </a:extLst>
          </p:cNvPr>
          <p:cNvSpPr txBox="1"/>
          <p:nvPr/>
        </p:nvSpPr>
        <p:spPr>
          <a:xfrm>
            <a:off x="3268771" y="1884067"/>
            <a:ext cx="1080000" cy="900000"/>
          </a:xfrm>
          <a:prstGeom prst="rect">
            <a:avLst/>
          </a:prstGeom>
          <a:solidFill>
            <a:srgbClr val="F2F2F2"/>
          </a:solidFill>
          <a:ln w="12700">
            <a:solidFill>
              <a:srgbClr val="53565A"/>
            </a:solidFill>
          </a:ln>
        </p:spPr>
        <p:txBody>
          <a:bodyPr wrap="none" rtlCol="0">
            <a:spAutoFit/>
          </a:bodyPr>
          <a:lstStyle/>
          <a:p>
            <a:r>
              <a:rPr lang="en-AU" sz="1000" dirty="0"/>
              <a:t>[Insert]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BA370E-2E0D-4D21-98D5-BFC210154990}"/>
              </a:ext>
            </a:extLst>
          </p:cNvPr>
          <p:cNvSpPr txBox="1"/>
          <p:nvPr/>
        </p:nvSpPr>
        <p:spPr>
          <a:xfrm>
            <a:off x="4502741" y="1884067"/>
            <a:ext cx="1080000" cy="900000"/>
          </a:xfrm>
          <a:prstGeom prst="rect">
            <a:avLst/>
          </a:prstGeom>
          <a:solidFill>
            <a:srgbClr val="F2F2F2"/>
          </a:solidFill>
          <a:ln w="12700">
            <a:solidFill>
              <a:srgbClr val="53565A"/>
            </a:solidFill>
          </a:ln>
        </p:spPr>
        <p:txBody>
          <a:bodyPr wrap="none" rtlCol="0">
            <a:spAutoFit/>
          </a:bodyPr>
          <a:lstStyle/>
          <a:p>
            <a:r>
              <a:rPr lang="en-AU" sz="1000" dirty="0"/>
              <a:t>[Insert]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C42AF8-C2A0-4EA2-9D50-CF40EE827A6A}"/>
              </a:ext>
            </a:extLst>
          </p:cNvPr>
          <p:cNvSpPr txBox="1"/>
          <p:nvPr/>
        </p:nvSpPr>
        <p:spPr>
          <a:xfrm>
            <a:off x="5736711" y="1884067"/>
            <a:ext cx="1080000" cy="900000"/>
          </a:xfrm>
          <a:prstGeom prst="rect">
            <a:avLst/>
          </a:prstGeom>
          <a:solidFill>
            <a:srgbClr val="F2F2F2"/>
          </a:solidFill>
          <a:ln w="12700">
            <a:solidFill>
              <a:srgbClr val="53565A"/>
            </a:solidFill>
          </a:ln>
        </p:spPr>
        <p:txBody>
          <a:bodyPr wrap="none" rtlCol="0">
            <a:spAutoFit/>
          </a:bodyPr>
          <a:lstStyle/>
          <a:p>
            <a:r>
              <a:rPr lang="en-AU" sz="1000" dirty="0"/>
              <a:t>[Insert]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443DD0-2C32-4A11-ABFF-B2BA17F30056}"/>
              </a:ext>
            </a:extLst>
          </p:cNvPr>
          <p:cNvSpPr txBox="1"/>
          <p:nvPr/>
        </p:nvSpPr>
        <p:spPr>
          <a:xfrm>
            <a:off x="6970681" y="1884067"/>
            <a:ext cx="1080000" cy="900000"/>
          </a:xfrm>
          <a:prstGeom prst="rect">
            <a:avLst/>
          </a:prstGeom>
          <a:solidFill>
            <a:srgbClr val="F2F2F2"/>
          </a:solidFill>
          <a:ln w="12700">
            <a:solidFill>
              <a:srgbClr val="53565A"/>
            </a:solidFill>
          </a:ln>
        </p:spPr>
        <p:txBody>
          <a:bodyPr wrap="none" rtlCol="0">
            <a:spAutoFit/>
          </a:bodyPr>
          <a:lstStyle/>
          <a:p>
            <a:r>
              <a:rPr lang="en-AU" sz="1000" dirty="0"/>
              <a:t>[Insert]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8DD5D1-DE48-4C36-BF6D-9F05BFE574DD}"/>
              </a:ext>
            </a:extLst>
          </p:cNvPr>
          <p:cNvSpPr txBox="1"/>
          <p:nvPr/>
        </p:nvSpPr>
        <p:spPr>
          <a:xfrm>
            <a:off x="8204651" y="1884067"/>
            <a:ext cx="1080000" cy="900000"/>
          </a:xfrm>
          <a:prstGeom prst="rect">
            <a:avLst/>
          </a:prstGeom>
          <a:solidFill>
            <a:srgbClr val="F2F2F2"/>
          </a:solidFill>
          <a:ln w="12700">
            <a:solidFill>
              <a:srgbClr val="53565A"/>
            </a:solidFill>
          </a:ln>
        </p:spPr>
        <p:txBody>
          <a:bodyPr wrap="none" rtlCol="0">
            <a:spAutoFit/>
          </a:bodyPr>
          <a:lstStyle/>
          <a:p>
            <a:r>
              <a:rPr lang="en-AU" sz="1000" dirty="0"/>
              <a:t>[Insert]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07B69D-1793-418A-8A35-AAD4E55CDEAC}"/>
              </a:ext>
            </a:extLst>
          </p:cNvPr>
          <p:cNvSpPr txBox="1"/>
          <p:nvPr/>
        </p:nvSpPr>
        <p:spPr>
          <a:xfrm>
            <a:off x="9438621" y="1884067"/>
            <a:ext cx="1080000" cy="900000"/>
          </a:xfrm>
          <a:prstGeom prst="rect">
            <a:avLst/>
          </a:prstGeom>
          <a:solidFill>
            <a:srgbClr val="F2F2F2"/>
          </a:solidFill>
          <a:ln w="12700">
            <a:solidFill>
              <a:srgbClr val="53565A"/>
            </a:solidFill>
          </a:ln>
        </p:spPr>
        <p:txBody>
          <a:bodyPr wrap="none" rtlCol="0">
            <a:spAutoFit/>
          </a:bodyPr>
          <a:lstStyle/>
          <a:p>
            <a:r>
              <a:rPr lang="en-AU" sz="1000" dirty="0"/>
              <a:t>[Insert]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DFBF3A-CFB8-45CE-A287-334EF3DEC945}"/>
              </a:ext>
            </a:extLst>
          </p:cNvPr>
          <p:cNvSpPr txBox="1"/>
          <p:nvPr/>
        </p:nvSpPr>
        <p:spPr>
          <a:xfrm>
            <a:off x="10672592" y="1884067"/>
            <a:ext cx="1080000" cy="900000"/>
          </a:xfrm>
          <a:prstGeom prst="rect">
            <a:avLst/>
          </a:prstGeom>
          <a:solidFill>
            <a:srgbClr val="F2F2F2"/>
          </a:solidFill>
          <a:ln w="12700">
            <a:solidFill>
              <a:srgbClr val="53565A"/>
            </a:solidFill>
          </a:ln>
        </p:spPr>
        <p:txBody>
          <a:bodyPr wrap="none" rtlCol="0">
            <a:spAutoFit/>
          </a:bodyPr>
          <a:lstStyle/>
          <a:p>
            <a:r>
              <a:rPr lang="en-AU" sz="1000" dirty="0"/>
              <a:t>[Insert]</a:t>
            </a:r>
          </a:p>
        </p:txBody>
      </p:sp>
      <p:graphicFrame>
        <p:nvGraphicFramePr>
          <p:cNvPr id="18" name="Table 10">
            <a:extLst>
              <a:ext uri="{FF2B5EF4-FFF2-40B4-BE49-F238E27FC236}">
                <a16:creationId xmlns:a16="http://schemas.microsoft.com/office/drawing/2014/main" id="{E361EA01-0BF5-4038-A48C-4AC4DADB0E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545818"/>
              </p:ext>
            </p:extLst>
          </p:nvPr>
        </p:nvGraphicFramePr>
        <p:xfrm>
          <a:off x="448124" y="3042000"/>
          <a:ext cx="11304468" cy="363600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884078">
                  <a:extLst>
                    <a:ext uri="{9D8B030D-6E8A-4147-A177-3AD203B41FA5}">
                      <a16:colId xmlns:a16="http://schemas.microsoft.com/office/drawing/2014/main" val="3792530009"/>
                    </a:ext>
                  </a:extLst>
                </a:gridCol>
                <a:gridCol w="1884078">
                  <a:extLst>
                    <a:ext uri="{9D8B030D-6E8A-4147-A177-3AD203B41FA5}">
                      <a16:colId xmlns:a16="http://schemas.microsoft.com/office/drawing/2014/main" val="57391318"/>
                    </a:ext>
                  </a:extLst>
                </a:gridCol>
                <a:gridCol w="1884078">
                  <a:extLst>
                    <a:ext uri="{9D8B030D-6E8A-4147-A177-3AD203B41FA5}">
                      <a16:colId xmlns:a16="http://schemas.microsoft.com/office/drawing/2014/main" val="2419600762"/>
                    </a:ext>
                  </a:extLst>
                </a:gridCol>
                <a:gridCol w="1884078">
                  <a:extLst>
                    <a:ext uri="{9D8B030D-6E8A-4147-A177-3AD203B41FA5}">
                      <a16:colId xmlns:a16="http://schemas.microsoft.com/office/drawing/2014/main" val="2660424069"/>
                    </a:ext>
                  </a:extLst>
                </a:gridCol>
                <a:gridCol w="1884078">
                  <a:extLst>
                    <a:ext uri="{9D8B030D-6E8A-4147-A177-3AD203B41FA5}">
                      <a16:colId xmlns:a16="http://schemas.microsoft.com/office/drawing/2014/main" val="1597293061"/>
                    </a:ext>
                  </a:extLst>
                </a:gridCol>
                <a:gridCol w="1884078">
                  <a:extLst>
                    <a:ext uri="{9D8B030D-6E8A-4147-A177-3AD203B41FA5}">
                      <a16:colId xmlns:a16="http://schemas.microsoft.com/office/drawing/2014/main" val="2926987716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Org capability </a:t>
                      </a:r>
                      <a:b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and assets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Common Capabilities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56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Technical Capabilities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56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Roles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56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Outputs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56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dirty="0">
                          <a:solidFill>
                            <a:schemeClr val="bg1"/>
                          </a:solidFill>
                          <a:latin typeface="+mj-lt"/>
                        </a:rPr>
                        <a:t>Demand Drivers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56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944789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133233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48167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4877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End of table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870508"/>
                  </a:ext>
                </a:extLst>
              </a:tr>
            </a:tbl>
          </a:graphicData>
        </a:graphic>
      </p:graphicFrame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FC8E234A-ADBA-44B3-BEF1-684FAB982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</a:t>
            </a:r>
            <a:r>
              <a:rPr lang="en-AU" dirty="0"/>
              <a:t> </a:t>
            </a:r>
            <a:fld id="{87C812C2-8080-4AFB-914E-081D3072CDD0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6527627"/>
      </p:ext>
    </p:extLst>
  </p:cSld>
  <p:clrMapOvr>
    <a:masterClrMapping/>
  </p:clrMapOvr>
</p:sld>
</file>

<file path=ppt/theme/theme1.xml><?xml version="1.0" encoding="utf-8"?>
<a:theme xmlns:a="http://schemas.openxmlformats.org/drawingml/2006/main" name="VPSC Theme">
  <a:themeElements>
    <a:clrScheme name="VPSC">
      <a:dk1>
        <a:srgbClr val="000000"/>
      </a:dk1>
      <a:lt1>
        <a:srgbClr val="FFFFFF"/>
      </a:lt1>
      <a:dk2>
        <a:srgbClr val="00573F"/>
      </a:dk2>
      <a:lt2>
        <a:srgbClr val="FFFFFF"/>
      </a:lt2>
      <a:accent1>
        <a:srgbClr val="007B4B"/>
      </a:accent1>
      <a:accent2>
        <a:srgbClr val="78BE20"/>
      </a:accent2>
      <a:accent3>
        <a:srgbClr val="642667"/>
      </a:accent3>
      <a:accent4>
        <a:srgbClr val="00B2A9"/>
      </a:accent4>
      <a:accent5>
        <a:srgbClr val="004C97"/>
      </a:accent5>
      <a:accent6>
        <a:srgbClr val="201547"/>
      </a:accent6>
      <a:hlink>
        <a:srgbClr val="00573F"/>
      </a:hlink>
      <a:folHlink>
        <a:srgbClr val="642667"/>
      </a:folHlink>
    </a:clrScheme>
    <a:fontScheme name="VPSC">
      <a:majorFont>
        <a:latin typeface="VIC SemiBold"/>
        <a:ea typeface=""/>
        <a:cs typeface=""/>
      </a:majorFont>
      <a:minorFont>
        <a:latin typeface="V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CA99C8-BE12-4617-89E2-3C2C8B42DBCD}" vid="{1D1F880C-9F58-439A-8F03-2522B19DB1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57671A665C9A409F96C97D985765A2" ma:contentTypeVersion="9" ma:contentTypeDescription="Create a new document." ma:contentTypeScope="" ma:versionID="16f90d24a7c0f2f34969b4eff46d8ec6">
  <xsd:schema xmlns:xsd="http://www.w3.org/2001/XMLSchema" xmlns:xs="http://www.w3.org/2001/XMLSchema" xmlns:p="http://schemas.microsoft.com/office/2006/metadata/properties" xmlns:ns3="dadc71ce-6e8c-45a9-a388-6bde238754a1" xmlns:ns4="58d589e2-c5c0-4129-a42c-0898ec1aa57b" targetNamespace="http://schemas.microsoft.com/office/2006/metadata/properties" ma:root="true" ma:fieldsID="ec0e9348f64e6d21acd14de25f38609b" ns3:_="" ns4:_="">
    <xsd:import namespace="dadc71ce-6e8c-45a9-a388-6bde238754a1"/>
    <xsd:import namespace="58d589e2-c5c0-4129-a42c-0898ec1aa5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dc71ce-6e8c-45a9-a388-6bde238754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589e2-c5c0-4129-a42c-0898ec1aa57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3963B9-7192-4206-8C1E-4B7D7E9DA696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8d589e2-c5c0-4129-a42c-0898ec1aa57b"/>
    <ds:schemaRef ds:uri="http://purl.org/dc/terms/"/>
    <ds:schemaRef ds:uri="dadc71ce-6e8c-45a9-a388-6bde238754a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AA501E0-E7A1-4C20-AD25-BD92C19198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dc71ce-6e8c-45a9-a388-6bde238754a1"/>
    <ds:schemaRef ds:uri="58d589e2-c5c0-4129-a42c-0898ec1aa5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C5787D-6001-40D8-99CE-84DFCE9F55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VPSC - Generic</Template>
  <TotalTime>11418</TotalTime>
  <Words>174</Words>
  <Application>Microsoft Office PowerPoint</Application>
  <PresentationFormat>Widescreen</PresentationFormat>
  <Paragraphs>44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Courier New</vt:lpstr>
      <vt:lpstr>VIC SemiBold</vt:lpstr>
      <vt:lpstr>Arial</vt:lpstr>
      <vt:lpstr>Calibri</vt:lpstr>
      <vt:lpstr>VIC</vt:lpstr>
      <vt:lpstr>VPSC Theme</vt:lpstr>
      <vt:lpstr>Skills</vt:lpstr>
      <vt:lpstr>Skills and Roles – Process and systems</vt:lpstr>
      <vt:lpstr>Skills and Roles – Org capability and assets</vt:lpstr>
    </vt:vector>
  </TitlesOfParts>
  <Company>Victorian Public Sector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</dc:title>
  <dc:subject>Victorian Public Sector Commission Generic</dc:subject>
  <dc:creator>Staphenie S Yau (VPSC)</dc:creator>
  <cp:lastModifiedBy>Staphenie S Yau (VPSC)</cp:lastModifiedBy>
  <cp:revision>312</cp:revision>
  <cp:lastPrinted>2019-10-07T23:38:14Z</cp:lastPrinted>
  <dcterms:created xsi:type="dcterms:W3CDTF">2021-05-24T06:08:51Z</dcterms:created>
  <dcterms:modified xsi:type="dcterms:W3CDTF">2022-02-02T03:21:03Z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0x010100A357671A665C9A409F96C97D985765A2</vt:lpwstr>
  </property>
  <property fmtid="{D5CDD505-2E9C-101B-9397-08002B2CF9AE}" pid="3" name="MSIP_Label_7158ebbd-6c5e-441f-bfc9-4eb8c11e3978_Enabled">
    <vt:lpwstr>true</vt:lpwstr>
  </property>
  <property fmtid="{D5CDD505-2E9C-101B-9397-08002B2CF9AE}" pid="4" name="MSIP_Label_7158ebbd-6c5e-441f-bfc9-4eb8c11e3978_SetDate">
    <vt:lpwstr>2022-02-02T03:21:01Z</vt:lpwstr>
  </property>
  <property fmtid="{D5CDD505-2E9C-101B-9397-08002B2CF9AE}" pid="5" name="MSIP_Label_7158ebbd-6c5e-441f-bfc9-4eb8c11e3978_Method">
    <vt:lpwstr>Privileged</vt:lpwstr>
  </property>
  <property fmtid="{D5CDD505-2E9C-101B-9397-08002B2CF9AE}" pid="6" name="MSIP_Label_7158ebbd-6c5e-441f-bfc9-4eb8c11e3978_Name">
    <vt:lpwstr>7158ebbd-6c5e-441f-bfc9-4eb8c11e3978</vt:lpwstr>
  </property>
  <property fmtid="{D5CDD505-2E9C-101B-9397-08002B2CF9AE}" pid="7" name="MSIP_Label_7158ebbd-6c5e-441f-bfc9-4eb8c11e3978_SiteId">
    <vt:lpwstr>722ea0be-3e1c-4b11-ad6f-9401d6856e24</vt:lpwstr>
  </property>
  <property fmtid="{D5CDD505-2E9C-101B-9397-08002B2CF9AE}" pid="8" name="MSIP_Label_7158ebbd-6c5e-441f-bfc9-4eb8c11e3978_ActionId">
    <vt:lpwstr/>
  </property>
  <property fmtid="{D5CDD505-2E9C-101B-9397-08002B2CF9AE}" pid="9" name="MSIP_Label_7158ebbd-6c5e-441f-bfc9-4eb8c11e3978_ContentBits">
    <vt:lpwstr>2</vt:lpwstr>
  </property>
</Properties>
</file>