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4"/>
  </p:sldMasterIdLst>
  <p:notesMasterIdLst>
    <p:notesMasterId r:id="rId7"/>
  </p:notesMasterIdLst>
  <p:handoutMasterIdLst>
    <p:handoutMasterId r:id="rId8"/>
  </p:handoutMasterIdLst>
  <p:sldIdLst>
    <p:sldId id="379" r:id="rId5"/>
    <p:sldId id="400" r:id="rId6"/>
  </p:sldIdLst>
  <p:sldSz cx="12192000" cy="6858000"/>
  <p:notesSz cx="6807200" cy="993933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IC" panose="00000500000000000000" pitchFamily="50" charset="0"/>
      <p:regular r:id="rId13"/>
      <p:bold r:id="rId14"/>
      <p:italic r:id="rId15"/>
      <p:boldItalic r:id="rId16"/>
    </p:embeddedFont>
    <p:embeddedFont>
      <p:font typeface="VIC SemiBold" panose="00000700000000000000" pitchFamily="50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19"/>
    <a:srgbClr val="53565A"/>
    <a:srgbClr val="F2F2F2"/>
    <a:srgbClr val="0057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3" autoAdjust="0"/>
    <p:restoredTop sz="78200" autoAdjust="0"/>
  </p:normalViewPr>
  <p:slideViewPr>
    <p:cSldViewPr snapToGrid="0">
      <p:cViewPr varScale="1">
        <p:scale>
          <a:sx n="123" d="100"/>
          <a:sy n="123" d="100"/>
        </p:scale>
        <p:origin x="175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25" d="100"/>
          <a:sy n="125" d="100"/>
        </p:scale>
        <p:origin x="3894" y="-10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D0D6BA-BB16-4CAB-88F2-EDB3DA329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5A027-55D3-464B-8E50-FF7ED1199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286C0-8822-4EF4-8BBB-B4786730E3E7}" type="datetimeFigureOut">
              <a:rPr lang="en-AU" sz="1000" smtClean="0">
                <a:latin typeface="VIC" panose="00000500000000000000" pitchFamily="50" charset="0"/>
              </a:rPr>
              <a:t>2/02/2022</a:t>
            </a:fld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63645-5283-40BE-BBCE-5AB0E2BC58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sz="1000">
              <a:latin typeface="VIC" panose="00000500000000000000" pitchFamily="50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3CF5F-75C1-4863-BD72-D238141D3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D0E9-8584-43DE-8407-D6037F4ACE16}" type="slidenum">
              <a:rPr lang="en-AU" sz="1000" smtClean="0">
                <a:latin typeface="VIC" panose="00000500000000000000" pitchFamily="50" charset="0"/>
              </a:rPr>
              <a:t>‹#›</a:t>
            </a:fld>
            <a:endParaRPr lang="en-AU" sz="1000">
              <a:latin typeface="V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2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8ACA2593-6C6B-4863-92FF-CB38C695B71E}" type="datetimeFigureOut">
              <a:rPr lang="en-AU" smtClean="0"/>
              <a:pPr/>
              <a:t>2/02/2022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IC" panose="00000500000000000000" pitchFamily="50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IC" panose="00000500000000000000" pitchFamily="50" charset="0"/>
              </a:defRPr>
            </a:lvl1pPr>
          </a:lstStyle>
          <a:p>
            <a:fld id="{50C044D7-66D8-4C3D-AF0A-6578452FBC1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43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IC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129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change canvas helps you develop a narrative around how, why, when and where your workforce needs to change.</a:t>
            </a:r>
          </a:p>
          <a:p>
            <a:r>
              <a:rPr lang="en-AU" dirty="0"/>
              <a:t>To get the most out of this, draw on any work you did in the early stages of this toolkit.</a:t>
            </a:r>
          </a:p>
          <a:p>
            <a:endParaRPr lang="en-AU" dirty="0"/>
          </a:p>
          <a:p>
            <a:r>
              <a:rPr lang="en-AU" dirty="0"/>
              <a:t>Answer the following questions: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is the vision for your workforce?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is at stake and what are the risks if your business area makes no changes to its workforce?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allies will support or help you make changes to your workforce?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are the barriers to change or who may resist change in your business area?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kinds of resources or investment does your organisation need to make and how can you secure this?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can you do quickly to create short-term wins and generate momentum for your change?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How will you maintain rigour in your workforce planning and regularly assess, monitor and evaluate your change to stay on track?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does success look like for your business area and how will you know you have succeeded?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044D7-66D8-4C3D-AF0A-6578452FBC1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943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8D5AB2-D9FD-4F9A-A8C6-244DCBBB4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Victorian Public Sector Commission logo">
            <a:extLst>
              <a:ext uri="{FF2B5EF4-FFF2-40B4-BE49-F238E27FC236}">
                <a16:creationId xmlns:a16="http://schemas.microsoft.com/office/drawing/2014/main" id="{21E5F060-C014-4FDE-902C-54D446EF0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3B934-896E-47C6-97B8-4C053AF46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Victorian State Government logo">
            <a:extLst>
              <a:ext uri="{FF2B5EF4-FFF2-40B4-BE49-F238E27FC236}">
                <a16:creationId xmlns:a16="http://schemas.microsoft.com/office/drawing/2014/main" id="{232C7FC6-2E49-4BF1-8A56-F03F1268D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DFAAA9-C447-4070-B34A-3E20A9668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C8D9BA-BCFA-4C10-8065-8D1D27D9F55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9E811-3118-482A-9FB7-2C91E7E0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-7"/>
            <a:ext cx="2674036" cy="54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5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9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57397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7598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25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74232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AE6A64-7E31-471A-8131-E9183FCC399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87074" y="1882800"/>
            <a:ext cx="35568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1371328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2893925"/>
            <a:ext cx="11304000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0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2893925"/>
            <a:ext cx="5491875" cy="34861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69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26126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80567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1884066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530F471-1E2A-470B-B910-CCB7DE2532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2894400"/>
            <a:ext cx="74232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2894400"/>
            <a:ext cx="3556800" cy="3484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0921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4" y="1884067"/>
            <a:ext cx="11304000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584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AF9F8-15B4-4CEC-A912-965414E70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37A9D-E641-40C8-A130-D07F4793D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393213"/>
            <a:ext cx="12192000" cy="146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EDA7ED-479F-471C-AAF0-4DD0596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A188545-06F8-4505-8F32-77F0BDB6B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-2"/>
            <a:ext cx="2805537" cy="553751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FACD082-C9ED-4E8A-A942-D3D9E958B7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pic>
        <p:nvPicPr>
          <p:cNvPr id="9" name="Picture 8" descr="Victorian Public Sector Commission logo">
            <a:extLst>
              <a:ext uri="{FF2B5EF4-FFF2-40B4-BE49-F238E27FC236}">
                <a16:creationId xmlns:a16="http://schemas.microsoft.com/office/drawing/2014/main" id="{4A78CA93-D021-4AEE-8121-6C149C9A4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pic>
        <p:nvPicPr>
          <p:cNvPr id="10" name="Picture 9" descr="Victorian State Government logo">
            <a:extLst>
              <a:ext uri="{FF2B5EF4-FFF2-40B4-BE49-F238E27FC236}">
                <a16:creationId xmlns:a16="http://schemas.microsoft.com/office/drawing/2014/main" id="{E1A3141A-ACD0-4A92-A36B-FA52D8601E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51DA-8BF2-45DA-BFDD-719397C116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8024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25925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61301E-BD17-46B0-AEBC-1FBE99F03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392058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10E09C2-07D6-4527-8D15-CFE04D0F28E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1002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wo column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EABFCC-EEB9-4198-A14F-1CCDB1B7083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07AF2E-1487-4608-8E34-A059922AF8C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9CD7F1C-3FE3-44F0-932D-E741F18E3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8125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C1B3280-64A0-4DAF-B1C1-11E1CBB63F8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2000" y="4240800"/>
            <a:ext cx="5491875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291050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lef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80766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right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686947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content three column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4066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70E986B-6D90-46C7-B40D-E885C1E72B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11304472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4D9F8D-5240-4D70-B50E-3A38C88DFD1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6848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897B82-07D1-4F2C-B7FF-4EBB3AEE61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6322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C608C7-87B2-437F-B0DF-698C983AD9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95797" y="4240089"/>
            <a:ext cx="3556800" cy="216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</p:spTree>
    <p:extLst>
      <p:ext uri="{BB962C8B-B14F-4D97-AF65-F5344CB8AC3E}">
        <p14:creationId xmlns:p14="http://schemas.microsoft.com/office/powerpoint/2010/main" val="3246732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6DCB42-E469-4824-AAC3-339D2A71663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04E966-1AA1-4771-8AC8-61598160400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36A963D-1AF0-41C4-A699-9AE5C7D2865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84819B8-8BC7-4CFD-9BEF-1C4DE7860FA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52000" y="817200"/>
            <a:ext cx="5491875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5C9CE4-50D3-4160-9964-6BCDD996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3574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14169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4066"/>
            <a:ext cx="35568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17D4E8-9647-47A2-8920-A4F0A9D2F5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7599" y="1884066"/>
            <a:ext cx="7423200" cy="44951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9F4331-8B07-478A-8918-2FB3CC9D9C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17599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9558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0FAD4-1585-47D8-940C-9DF8AAE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319712-10C1-4247-9F11-036E392F35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525" y="331788"/>
            <a:ext cx="11304738" cy="5069196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Add your picture</a:t>
            </a:r>
          </a:p>
        </p:txBody>
      </p:sp>
      <p:pic>
        <p:nvPicPr>
          <p:cNvPr id="5" name="Picture 4" descr="Victorian Public Sector Commission logo">
            <a:extLst>
              <a:ext uri="{FF2B5EF4-FFF2-40B4-BE49-F238E27FC236}">
                <a16:creationId xmlns:a16="http://schemas.microsoft.com/office/drawing/2014/main" id="{7DD48556-0667-43F0-B313-350812BE60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503" y="5591959"/>
            <a:ext cx="2704041" cy="13528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C4D16-785D-432A-97DD-BE35C4A2E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5634011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ctorian State Government logo">
            <a:extLst>
              <a:ext uri="{FF2B5EF4-FFF2-40B4-BE49-F238E27FC236}">
                <a16:creationId xmlns:a16="http://schemas.microsoft.com/office/drawing/2014/main" id="{37C673C7-62B9-44AC-A823-4FFDE07A9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5" t="78456" r="3443" b="6990"/>
          <a:stretch/>
        </p:blipFill>
        <p:spPr>
          <a:xfrm>
            <a:off x="10452641" y="5623781"/>
            <a:ext cx="1466683" cy="1133962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A3E4B8A-6670-4C80-8215-2CFB34DFDF8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Document subtitle / branch / presenters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DB9D85-414C-4E77-BE19-DED1E9B6A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Document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3080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content two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97148-95F8-49D9-BA59-9E1AFA0EF19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8125" y="817200"/>
            <a:ext cx="74232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A68E24-6CFC-49D6-9F13-46B9DC482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4446AF-63C2-4CF6-A4A7-AA9D1B56FA7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8125" y="1882800"/>
            <a:ext cx="74232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3356B1-FA4E-4CFA-B2D9-0DCFA06BD2D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87074" y="1882800"/>
            <a:ext cx="3556800" cy="4496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8E5A0-5047-4A16-B6A7-D380F7D75B7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87073" y="817200"/>
            <a:ext cx="3556800" cy="828000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rgbClr val="53565A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your heading</a:t>
            </a:r>
          </a:p>
        </p:txBody>
      </p:sp>
    </p:spTree>
    <p:extLst>
      <p:ext uri="{BB962C8B-B14F-4D97-AF65-F5344CB8AC3E}">
        <p14:creationId xmlns:p14="http://schemas.microsoft.com/office/powerpoint/2010/main" val="3899775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471B0C-7F3D-4DE7-A37E-05D73F89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4744B-9DDF-4757-94B0-A1E2D663BD47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+mj-lt"/>
              </a:rPr>
              <a:t>vpsc.vic.gov.au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3A9B68-3810-492A-8DD1-731B15FDBAF0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Victorian Public Sector Commission logo and Victorian State Government logo">
            <a:extLst>
              <a:ext uri="{FF2B5EF4-FFF2-40B4-BE49-F238E27FC236}">
                <a16:creationId xmlns:a16="http://schemas.microsoft.com/office/drawing/2014/main" id="{17D709FB-83D9-4E32-86D0-0B7F1DD51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76" y="2249665"/>
            <a:ext cx="5399448" cy="1432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173C3D-A248-4937-9EEB-2149CCDA2AD8}"/>
              </a:ext>
            </a:extLst>
          </p:cNvPr>
          <p:cNvSpPr txBox="1"/>
          <p:nvPr userDrawn="1"/>
        </p:nvSpPr>
        <p:spPr>
          <a:xfrm>
            <a:off x="4254640" y="4444328"/>
            <a:ext cx="368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tx1"/>
                </a:solidFill>
                <a:latin typeface="+mj-lt"/>
              </a:rPr>
              <a:t>vpsc.vic.gov.au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120C2D-0800-46D3-BFFC-F384F362E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5604" y="4194940"/>
            <a:ext cx="432079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8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C85A2A-0829-4D47-ACCE-61456A13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BA6A7-4AFA-4F91-B559-FD9EB3AD94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00" y="0"/>
            <a:ext cx="12193200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</p:spTree>
    <p:extLst>
      <p:ext uri="{BB962C8B-B14F-4D97-AF65-F5344CB8AC3E}">
        <p14:creationId xmlns:p14="http://schemas.microsoft.com/office/powerpoint/2010/main" val="37732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2A48ED-2AEB-4578-80B4-9A796AB2D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8" t="22256" r="61810" b="23041"/>
          <a:stretch/>
        </p:blipFill>
        <p:spPr>
          <a:xfrm rot="10800000">
            <a:off x="9526772" y="1457004"/>
            <a:ext cx="2674036" cy="54444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D7ACC7-9B49-49CE-BE9D-482A0B6DF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69765D-49CB-4019-9DC4-05BB1A8F28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648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54D5DC-53C1-4991-A332-9B9B01898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600" y="918000"/>
            <a:ext cx="12193200" cy="59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27E2A-BC44-4C21-9A95-54007B54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 t="25912" r="63111" b="27045"/>
          <a:stretch/>
        </p:blipFill>
        <p:spPr>
          <a:xfrm rot="10800000">
            <a:off x="9386463" y="1457009"/>
            <a:ext cx="2805537" cy="55375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E5A929-0185-4D30-9AC2-6A4F014BD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25" y="2350999"/>
            <a:ext cx="5312475" cy="92501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your section title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295FC98-6123-4AD8-AC5B-2F7CF23DA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7525" y="3465513"/>
            <a:ext cx="5312475" cy="4933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7916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9895AF-BA47-4F7B-A559-B5A4F71D62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304471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242A8-EC7C-4B9B-B970-CAE7F9F22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000" marR="0" indent="-342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F79CEC4-567A-452A-96A6-DAF9FE10F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7257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227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C33B2B-B611-429F-A581-A09FB9EA80F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Add your text, picture, smart art or graph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F4D6A03-F565-4E14-82B9-123E0F4E6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6" y="818166"/>
            <a:ext cx="5491875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CD02474-A4CA-4AAA-BFA3-0334918010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52000" y="1048870"/>
            <a:ext cx="5491875" cy="53519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Add your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70E62-2E43-42D2-B3CC-77DDF922C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650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7E76CA-28F1-4788-8E40-A69773E1FD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8125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21C9AEE-1DE6-4F0E-9752-349B7ACFF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your page title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2D7ABF-14CF-43AD-936E-EFC38AC9A59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52000" y="1884067"/>
            <a:ext cx="5491875" cy="449597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600"/>
            </a:lvl2pPr>
            <a:lvl3pPr>
              <a:spcBef>
                <a:spcPts val="800"/>
              </a:spcBef>
              <a:defRPr sz="1600"/>
            </a:lvl3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your text, picture, smart art or graph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B853-A0D8-403B-B345-F15623BCC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FOOTER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61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BBE11-D1DD-4B3B-A056-CCC1FF7F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26" y="818166"/>
            <a:ext cx="8203506" cy="930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EF1F7-5EEE-4008-860E-073725D0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125" y="1884067"/>
            <a:ext cx="11304472" cy="4495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0536E-46DA-452B-A273-D1BC3FA4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8125" y="718210"/>
            <a:ext cx="113044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ictorian Public Sector Commission Logo">
            <a:extLst>
              <a:ext uri="{FF2B5EF4-FFF2-40B4-BE49-F238E27FC236}">
                <a16:creationId xmlns:a16="http://schemas.microsoft.com/office/drawing/2014/main" id="{D7EC7CFE-3376-4D4D-8333-D1C138988F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01" y="-40266"/>
            <a:ext cx="1715837" cy="858433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71EE55-9638-4A25-8256-61DCC305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MSIPCMContentMarking" descr="{&quot;HashCode&quot;:-1267603503,&quot;Placement&quot;:&quot;Footer&quot;,&quot;Top&quot;:517.997253,&quot;Left&quot;:0.0,&quot;SlideWidth&quot;:960,&quot;SlideHeight&quot;:540}">
            <a:extLst>
              <a:ext uri="{FF2B5EF4-FFF2-40B4-BE49-F238E27FC236}">
                <a16:creationId xmlns:a16="http://schemas.microsoft.com/office/drawing/2014/main" id="{11BD875F-5A7F-447E-8D78-67260FADB2E8}"/>
              </a:ext>
            </a:extLst>
          </p:cNvPr>
          <p:cNvSpPr txBox="1"/>
          <p:nvPr userDrawn="1"/>
        </p:nvSpPr>
        <p:spPr>
          <a:xfrm>
            <a:off x="0" y="6578565"/>
            <a:ext cx="79817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11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  <a:endParaRPr lang="en-AU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2" r:id="rId3"/>
    <p:sldLayoutId id="2147483691" r:id="rId4"/>
    <p:sldLayoutId id="2147483680" r:id="rId5"/>
    <p:sldLayoutId id="2147483681" r:id="rId6"/>
    <p:sldLayoutId id="2147483688" r:id="rId7"/>
    <p:sldLayoutId id="2147483689" r:id="rId8"/>
    <p:sldLayoutId id="2147483684" r:id="rId9"/>
    <p:sldLayoutId id="2147483694" r:id="rId10"/>
    <p:sldLayoutId id="2147483698" r:id="rId11"/>
    <p:sldLayoutId id="2147483699" r:id="rId12"/>
    <p:sldLayoutId id="2147483685" r:id="rId13"/>
    <p:sldLayoutId id="2147483695" r:id="rId14"/>
    <p:sldLayoutId id="2147483696" r:id="rId15"/>
    <p:sldLayoutId id="2147483700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10" r:id="rId23"/>
    <p:sldLayoutId id="2147483709" r:id="rId24"/>
    <p:sldLayoutId id="2147483711" r:id="rId25"/>
    <p:sldLayoutId id="2147483712" r:id="rId26"/>
    <p:sldLayoutId id="2147483686" r:id="rId27"/>
    <p:sldLayoutId id="2147483697" r:id="rId28"/>
    <p:sldLayoutId id="2147483702" r:id="rId29"/>
    <p:sldLayoutId id="2147483703" r:id="rId30"/>
    <p:sldLayoutId id="2147483687" r:id="rId3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600" u="none" strike="noStrik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684000" rtl="0" eaLnBrk="1" fontAlgn="auto" latinLnBrk="0" hangingPunct="1">
        <a:lnSpc>
          <a:spcPct val="12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9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900" algn="l" defTabSz="914400" rtl="0" eaLnBrk="1" latinLnBrk="0" hangingPunct="1">
        <a:lnSpc>
          <a:spcPct val="100000"/>
        </a:lnSpc>
        <a:spcBef>
          <a:spcPts val="8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915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A746-527C-45FE-B5C9-043771025BD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>
                <a:solidFill>
                  <a:schemeClr val="accent6"/>
                </a:solidFill>
              </a:rPr>
              <a:t>Change Canvas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3F6FA58-C7D4-40DC-A3E2-AA7E5952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317599" cy="6857999"/>
          </a:xfrm>
          <a:prstGeom prst="rect">
            <a:avLst/>
          </a:prstGeom>
          <a:solidFill>
            <a:schemeClr val="accent6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3000" dirty="0">
                <a:solidFill>
                  <a:schemeClr val="bg1"/>
                </a:solidFill>
                <a:sym typeface="Wingdings" panose="05000000000000000000" pitchFamily="2" charset="2"/>
              </a:rPr>
              <a:t></a:t>
            </a:r>
            <a:endParaRPr lang="en-AU" sz="3000" dirty="0">
              <a:solidFill>
                <a:schemeClr val="bg1"/>
              </a:solidFill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5DA0E9C-594E-4BA0-83B3-D5760DB11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20000" y="1"/>
            <a:ext cx="7872000" cy="685799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accent6"/>
                </a:solidFill>
              </a:rPr>
              <a:t>CHANGE CANVAS</a:t>
            </a:r>
          </a:p>
        </p:txBody>
      </p:sp>
    </p:spTree>
    <p:extLst>
      <p:ext uri="{BB962C8B-B14F-4D97-AF65-F5344CB8AC3E}">
        <p14:creationId xmlns:p14="http://schemas.microsoft.com/office/powerpoint/2010/main" val="266534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D1941DEE-F373-41D5-8FF6-85D7934102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8125" y="818166"/>
            <a:ext cx="11295749" cy="9302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60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 canvas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10572EF-E1E4-4428-BE94-F3150BD58BE5}"/>
              </a:ext>
            </a:extLst>
          </p:cNvPr>
          <p:cNvSpPr txBox="1">
            <a:spLocks/>
          </p:cNvSpPr>
          <p:nvPr/>
        </p:nvSpPr>
        <p:spPr>
          <a:xfrm>
            <a:off x="448125" y="1884061"/>
            <a:ext cx="2160000" cy="288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bg1"/>
                </a:solidFill>
              </a:rPr>
              <a:t>What is the vision for our workforce?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687F0B6C-DBB4-4D78-A8E6-055629D56D71}"/>
              </a:ext>
            </a:extLst>
          </p:cNvPr>
          <p:cNvSpPr txBox="1">
            <a:spLocks/>
          </p:cNvSpPr>
          <p:nvPr/>
        </p:nvSpPr>
        <p:spPr>
          <a:xfrm>
            <a:off x="2732062" y="1884061"/>
            <a:ext cx="2160000" cy="136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bg1"/>
                </a:solidFill>
              </a:rPr>
              <a:t>What is at stake?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568A5473-E3E3-471F-8F49-5C3C9F52D6E5}"/>
              </a:ext>
            </a:extLst>
          </p:cNvPr>
          <p:cNvSpPr txBox="1">
            <a:spLocks/>
          </p:cNvSpPr>
          <p:nvPr/>
        </p:nvSpPr>
        <p:spPr>
          <a:xfrm>
            <a:off x="2732062" y="3387709"/>
            <a:ext cx="2160000" cy="1368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accent6"/>
                </a:solidFill>
              </a:rPr>
              <a:t>Who are our allies?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76299FD-6B9E-4A59-A521-61BB46AE1D5B}"/>
              </a:ext>
            </a:extLst>
          </p:cNvPr>
          <p:cNvSpPr txBox="1">
            <a:spLocks/>
          </p:cNvSpPr>
          <p:nvPr/>
        </p:nvSpPr>
        <p:spPr>
          <a:xfrm>
            <a:off x="5015999" y="1884061"/>
            <a:ext cx="2160000" cy="28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accent6"/>
                </a:solidFill>
              </a:rPr>
              <a:t>What are some critical barriers?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9A9F9B8A-ACBD-4ED2-83FC-322A6E02FB35}"/>
              </a:ext>
            </a:extLst>
          </p:cNvPr>
          <p:cNvSpPr txBox="1">
            <a:spLocks/>
          </p:cNvSpPr>
          <p:nvPr/>
        </p:nvSpPr>
        <p:spPr>
          <a:xfrm>
            <a:off x="7299936" y="1884061"/>
            <a:ext cx="2160000" cy="288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bg1"/>
                </a:solidFill>
              </a:rPr>
              <a:t>What are some short term wins?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CB3B64A-7DCA-47DA-9DA3-3D6952534012}"/>
              </a:ext>
            </a:extLst>
          </p:cNvPr>
          <p:cNvSpPr txBox="1">
            <a:spLocks/>
          </p:cNvSpPr>
          <p:nvPr/>
        </p:nvSpPr>
        <p:spPr>
          <a:xfrm>
            <a:off x="9583873" y="1884061"/>
            <a:ext cx="2160000" cy="2880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accent6"/>
                </a:solidFill>
              </a:rPr>
              <a:t>How do we maintain rigour in workforce planning?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00DE6B47-9619-46C8-9B25-19798466FC83}"/>
              </a:ext>
            </a:extLst>
          </p:cNvPr>
          <p:cNvSpPr txBox="1">
            <a:spLocks/>
          </p:cNvSpPr>
          <p:nvPr/>
        </p:nvSpPr>
        <p:spPr>
          <a:xfrm>
            <a:off x="448927" y="4899709"/>
            <a:ext cx="6727071" cy="151200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accent6"/>
                </a:solidFill>
              </a:rPr>
              <a:t>How can we secure resourcing and investments required?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4AC6A7A0-ADF1-4178-8FA5-011692410187}"/>
              </a:ext>
            </a:extLst>
          </p:cNvPr>
          <p:cNvSpPr txBox="1">
            <a:spLocks/>
          </p:cNvSpPr>
          <p:nvPr/>
        </p:nvSpPr>
        <p:spPr>
          <a:xfrm>
            <a:off x="7299936" y="4899709"/>
            <a:ext cx="4443937" cy="1512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0000" tIns="46800" rIns="90000" bIns="4680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429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915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400" dirty="0">
                <a:solidFill>
                  <a:schemeClr val="bg1"/>
                </a:solidFill>
              </a:rPr>
              <a:t>How do we know we have succeeded?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6207CB0-0A8B-47A3-9AD2-83F8C1F57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2000" y="6480000"/>
            <a:ext cx="550059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AU" cap="all" dirty="0"/>
              <a:t>Strategic Workforce Planning</a:t>
            </a:r>
            <a:r>
              <a:rPr lang="en-AU" dirty="0"/>
              <a:t> </a:t>
            </a:r>
            <a:fld id="{87C812C2-8080-4AFB-914E-081D3072CDD0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702060"/>
      </p:ext>
    </p:extLst>
  </p:cSld>
  <p:clrMapOvr>
    <a:masterClrMapping/>
  </p:clrMapOvr>
</p:sld>
</file>

<file path=ppt/theme/theme1.xml><?xml version="1.0" encoding="utf-8"?>
<a:theme xmlns:a="http://schemas.openxmlformats.org/drawingml/2006/main" name="VPSC Theme">
  <a:themeElements>
    <a:clrScheme name="VPSC">
      <a:dk1>
        <a:srgbClr val="000000"/>
      </a:dk1>
      <a:lt1>
        <a:srgbClr val="FFFFFF"/>
      </a:lt1>
      <a:dk2>
        <a:srgbClr val="00573F"/>
      </a:dk2>
      <a:lt2>
        <a:srgbClr val="FFFFFF"/>
      </a:lt2>
      <a:accent1>
        <a:srgbClr val="007B4B"/>
      </a:accent1>
      <a:accent2>
        <a:srgbClr val="78BE20"/>
      </a:accent2>
      <a:accent3>
        <a:srgbClr val="642667"/>
      </a:accent3>
      <a:accent4>
        <a:srgbClr val="00B2A9"/>
      </a:accent4>
      <a:accent5>
        <a:srgbClr val="004C97"/>
      </a:accent5>
      <a:accent6>
        <a:srgbClr val="201547"/>
      </a:accent6>
      <a:hlink>
        <a:srgbClr val="00573F"/>
      </a:hlink>
      <a:folHlink>
        <a:srgbClr val="642667"/>
      </a:folHlink>
    </a:clrScheme>
    <a:fontScheme name="VPSC">
      <a:majorFont>
        <a:latin typeface="VIC SemiBold"/>
        <a:ea typeface=""/>
        <a:cs typeface=""/>
      </a:majorFont>
      <a:minorFont>
        <a:latin typeface="V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CA99C8-BE12-4617-89E2-3C2C8B42DBCD}" vid="{1D1F880C-9F58-439A-8F03-2522B19DB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57671A665C9A409F96C97D985765A2" ma:contentTypeVersion="9" ma:contentTypeDescription="Create a new document." ma:contentTypeScope="" ma:versionID="16f90d24a7c0f2f34969b4eff46d8ec6">
  <xsd:schema xmlns:xsd="http://www.w3.org/2001/XMLSchema" xmlns:xs="http://www.w3.org/2001/XMLSchema" xmlns:p="http://schemas.microsoft.com/office/2006/metadata/properties" xmlns:ns3="dadc71ce-6e8c-45a9-a388-6bde238754a1" xmlns:ns4="58d589e2-c5c0-4129-a42c-0898ec1aa57b" targetNamespace="http://schemas.microsoft.com/office/2006/metadata/properties" ma:root="true" ma:fieldsID="ec0e9348f64e6d21acd14de25f38609b" ns3:_="" ns4:_="">
    <xsd:import namespace="dadc71ce-6e8c-45a9-a388-6bde238754a1"/>
    <xsd:import namespace="58d589e2-c5c0-4129-a42c-0898ec1aa5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71ce-6e8c-45a9-a388-6bde23875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589e2-c5c0-4129-a42c-0898ec1aa5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A501E0-E7A1-4C20-AD25-BD92C19198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dc71ce-6e8c-45a9-a388-6bde238754a1"/>
    <ds:schemaRef ds:uri="58d589e2-c5c0-4129-a42c-0898ec1aa5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3963B9-7192-4206-8C1E-4B7D7E9DA69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8d589e2-c5c0-4129-a42c-0898ec1aa57b"/>
    <ds:schemaRef ds:uri="http://purl.org/dc/terms/"/>
    <ds:schemaRef ds:uri="dadc71ce-6e8c-45a9-a388-6bde238754a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C5787D-6001-40D8-99CE-84DFCE9F5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VPSC - Generic</Template>
  <TotalTime>11448</TotalTime>
  <Words>252</Words>
  <Application>Microsoft Office PowerPoint</Application>
  <PresentationFormat>Widescreen</PresentationFormat>
  <Paragraphs>27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Courier New</vt:lpstr>
      <vt:lpstr>VIC SemiBold</vt:lpstr>
      <vt:lpstr>Arial</vt:lpstr>
      <vt:lpstr>Calibri</vt:lpstr>
      <vt:lpstr>VIC</vt:lpstr>
      <vt:lpstr>VPSC Theme</vt:lpstr>
      <vt:lpstr>Change Canvas</vt:lpstr>
      <vt:lpstr>Change canvas</vt:lpstr>
    </vt:vector>
  </TitlesOfParts>
  <Company>Victorian Public Sector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>Victorian Public Sector Commission Generic</dc:subject>
  <dc:creator>Staphenie S Yau (VPSC)</dc:creator>
  <cp:lastModifiedBy>Staphenie S Yau (VPSC)</cp:lastModifiedBy>
  <cp:revision>308</cp:revision>
  <cp:lastPrinted>2019-10-07T23:38:14Z</cp:lastPrinted>
  <dcterms:created xsi:type="dcterms:W3CDTF">2021-05-24T06:08:51Z</dcterms:created>
  <dcterms:modified xsi:type="dcterms:W3CDTF">2022-02-02T03:58:25Z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0x010100A357671A665C9A409F96C97D985765A2</vt:lpwstr>
  </property>
  <property fmtid="{D5CDD505-2E9C-101B-9397-08002B2CF9AE}" pid="3" name="MSIP_Label_7158ebbd-6c5e-441f-bfc9-4eb8c11e3978_Enabled">
    <vt:lpwstr>true</vt:lpwstr>
  </property>
  <property fmtid="{D5CDD505-2E9C-101B-9397-08002B2CF9AE}" pid="4" name="MSIP_Label_7158ebbd-6c5e-441f-bfc9-4eb8c11e3978_SetDate">
    <vt:lpwstr>2022-02-02T03:58:23Z</vt:lpwstr>
  </property>
  <property fmtid="{D5CDD505-2E9C-101B-9397-08002B2CF9AE}" pid="5" name="MSIP_Label_7158ebbd-6c5e-441f-bfc9-4eb8c11e3978_Method">
    <vt:lpwstr>Privileged</vt:lpwstr>
  </property>
  <property fmtid="{D5CDD505-2E9C-101B-9397-08002B2CF9AE}" pid="6" name="MSIP_Label_7158ebbd-6c5e-441f-bfc9-4eb8c11e3978_Name">
    <vt:lpwstr>7158ebbd-6c5e-441f-bfc9-4eb8c11e3978</vt:lpwstr>
  </property>
  <property fmtid="{D5CDD505-2E9C-101B-9397-08002B2CF9AE}" pid="7" name="MSIP_Label_7158ebbd-6c5e-441f-bfc9-4eb8c11e3978_SiteId">
    <vt:lpwstr>722ea0be-3e1c-4b11-ad6f-9401d6856e24</vt:lpwstr>
  </property>
  <property fmtid="{D5CDD505-2E9C-101B-9397-08002B2CF9AE}" pid="8" name="MSIP_Label_7158ebbd-6c5e-441f-bfc9-4eb8c11e3978_ActionId">
    <vt:lpwstr/>
  </property>
  <property fmtid="{D5CDD505-2E9C-101B-9397-08002B2CF9AE}" pid="9" name="MSIP_Label_7158ebbd-6c5e-441f-bfc9-4eb8c11e3978_ContentBits">
    <vt:lpwstr>2</vt:lpwstr>
  </property>
</Properties>
</file>